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handoutMasterIdLst>
    <p:handoutMasterId r:id="rId49"/>
  </p:handoutMasterIdLst>
  <p:sldIdLst>
    <p:sldId id="256" r:id="rId2"/>
    <p:sldId id="362" r:id="rId3"/>
    <p:sldId id="293" r:id="rId4"/>
    <p:sldId id="368" r:id="rId5"/>
    <p:sldId id="365" r:id="rId6"/>
    <p:sldId id="360" r:id="rId7"/>
    <p:sldId id="361" r:id="rId8"/>
    <p:sldId id="358" r:id="rId9"/>
    <p:sldId id="364" r:id="rId10"/>
    <p:sldId id="372" r:id="rId11"/>
    <p:sldId id="373" r:id="rId12"/>
    <p:sldId id="359" r:id="rId13"/>
    <p:sldId id="371" r:id="rId14"/>
    <p:sldId id="321" r:id="rId15"/>
    <p:sldId id="309" r:id="rId16"/>
    <p:sldId id="379" r:id="rId17"/>
    <p:sldId id="380" r:id="rId18"/>
    <p:sldId id="381" r:id="rId19"/>
    <p:sldId id="382" r:id="rId20"/>
    <p:sldId id="370" r:id="rId21"/>
    <p:sldId id="374" r:id="rId22"/>
    <p:sldId id="363" r:id="rId23"/>
    <p:sldId id="355" r:id="rId24"/>
    <p:sldId id="308" r:id="rId25"/>
    <p:sldId id="318" r:id="rId26"/>
    <p:sldId id="375" r:id="rId27"/>
    <p:sldId id="376" r:id="rId28"/>
    <p:sldId id="378" r:id="rId29"/>
    <p:sldId id="327" r:id="rId30"/>
    <p:sldId id="331" r:id="rId31"/>
    <p:sldId id="329" r:id="rId32"/>
    <p:sldId id="377" r:id="rId33"/>
    <p:sldId id="337" r:id="rId34"/>
    <p:sldId id="339" r:id="rId35"/>
    <p:sldId id="328" r:id="rId36"/>
    <p:sldId id="342" r:id="rId37"/>
    <p:sldId id="332" r:id="rId38"/>
    <p:sldId id="333" r:id="rId39"/>
    <p:sldId id="343" r:id="rId40"/>
    <p:sldId id="311" r:id="rId41"/>
    <p:sldId id="344" r:id="rId42"/>
    <p:sldId id="345" r:id="rId43"/>
    <p:sldId id="350" r:id="rId44"/>
    <p:sldId id="347" r:id="rId45"/>
    <p:sldId id="348" r:id="rId46"/>
    <p:sldId id="291" r:id="rId4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562D869F-845E-49E1-AD86-19496F78A12E}">
          <p14:sldIdLst>
            <p14:sldId id="256"/>
            <p14:sldId id="362"/>
            <p14:sldId id="293"/>
            <p14:sldId id="368"/>
            <p14:sldId id="365"/>
            <p14:sldId id="360"/>
            <p14:sldId id="361"/>
            <p14:sldId id="358"/>
            <p14:sldId id="364"/>
            <p14:sldId id="372"/>
            <p14:sldId id="373"/>
            <p14:sldId id="359"/>
            <p14:sldId id="371"/>
            <p14:sldId id="321"/>
            <p14:sldId id="309"/>
            <p14:sldId id="379"/>
            <p14:sldId id="380"/>
            <p14:sldId id="381"/>
            <p14:sldId id="382"/>
            <p14:sldId id="370"/>
            <p14:sldId id="374"/>
            <p14:sldId id="363"/>
            <p14:sldId id="355"/>
            <p14:sldId id="308"/>
            <p14:sldId id="318"/>
            <p14:sldId id="375"/>
            <p14:sldId id="376"/>
            <p14:sldId id="378"/>
            <p14:sldId id="327"/>
            <p14:sldId id="331"/>
            <p14:sldId id="329"/>
            <p14:sldId id="377"/>
            <p14:sldId id="337"/>
            <p14:sldId id="339"/>
            <p14:sldId id="328"/>
            <p14:sldId id="342"/>
            <p14:sldId id="332"/>
            <p14:sldId id="333"/>
            <p14:sldId id="343"/>
            <p14:sldId id="311"/>
            <p14:sldId id="344"/>
            <p14:sldId id="345"/>
            <p14:sldId id="350"/>
            <p14:sldId id="347"/>
            <p14:sldId id="348"/>
            <p14:sldId id="2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75" autoAdjust="0"/>
    <p:restoredTop sz="94660"/>
  </p:normalViewPr>
  <p:slideViewPr>
    <p:cSldViewPr snapToGrid="0">
      <p:cViewPr varScale="1">
        <p:scale>
          <a:sx n="156" d="100"/>
          <a:sy n="156" d="100"/>
        </p:scale>
        <p:origin x="1500" y="1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2F1AE7-8923-4917-9766-4C4EEFC8A9F1}" type="datetimeFigureOut">
              <a:rPr lang="cs-CZ" smtClean="0"/>
              <a:t>26.01.2022</a:t>
            </a:fld>
            <a:endParaRPr lang="cs-CZ"/>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F1E0CE-4D66-4EC0-9B94-0554DDDDA5A0}" type="slidenum">
              <a:rPr lang="cs-CZ" smtClean="0"/>
              <a:t>‹#›</a:t>
            </a:fld>
            <a:endParaRPr lang="cs-CZ"/>
          </a:p>
        </p:txBody>
      </p:sp>
    </p:spTree>
    <p:extLst>
      <p:ext uri="{BB962C8B-B14F-4D97-AF65-F5344CB8AC3E}">
        <p14:creationId xmlns:p14="http://schemas.microsoft.com/office/powerpoint/2010/main" val="633213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2F2C5F-E549-4463-9C3D-5EDF328957CA}" type="datetimeFigureOut">
              <a:rPr lang="cs-CZ" smtClean="0"/>
              <a:t>26.01.2022</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CED6DC-D060-4444-A348-6D0B7C923EAD}" type="slidenum">
              <a:rPr lang="cs-CZ" smtClean="0"/>
              <a:t>‹#›</a:t>
            </a:fld>
            <a:endParaRPr lang="cs-CZ"/>
          </a:p>
        </p:txBody>
      </p:sp>
    </p:spTree>
    <p:extLst>
      <p:ext uri="{BB962C8B-B14F-4D97-AF65-F5344CB8AC3E}">
        <p14:creationId xmlns:p14="http://schemas.microsoft.com/office/powerpoint/2010/main" val="1160193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en-US" dirty="0"/>
          </a:p>
        </p:txBody>
      </p:sp>
      <p:sp>
        <p:nvSpPr>
          <p:cNvPr id="4" name="Date Placeholder 3"/>
          <p:cNvSpPr>
            <a:spLocks noGrp="1"/>
          </p:cNvSpPr>
          <p:nvPr>
            <p:ph type="dt" sz="half" idx="10"/>
          </p:nvPr>
        </p:nvSpPr>
        <p:spPr/>
        <p:txBody>
          <a:bodyPr/>
          <a:lstStyle/>
          <a:p>
            <a:fld id="{58A240D2-8340-4BD8-8A29-A09A4FCDFFE4}" type="datetime1">
              <a:rPr lang="cs-CZ" smtClean="0"/>
              <a:t>26.01.2022</a:t>
            </a:fld>
            <a:endParaRPr lang="cs-CZ"/>
          </a:p>
        </p:txBody>
      </p:sp>
      <p:sp>
        <p:nvSpPr>
          <p:cNvPr id="5" name="Footer Placeholder 4"/>
          <p:cNvSpPr>
            <a:spLocks noGrp="1"/>
          </p:cNvSpPr>
          <p:nvPr>
            <p:ph type="ftr" sz="quarter" idx="11"/>
          </p:nvPr>
        </p:nvSpPr>
        <p:spPr/>
        <p:txBody>
          <a:bodyPr/>
          <a:lstStyle/>
          <a:p>
            <a:r>
              <a:rPr lang="cs-CZ"/>
              <a:t>Leoš Horníček, Praha, 14. 4. 2016</a:t>
            </a:r>
          </a:p>
        </p:txBody>
      </p:sp>
      <p:sp>
        <p:nvSpPr>
          <p:cNvPr id="6" name="Slide Number Placeholder 5"/>
          <p:cNvSpPr>
            <a:spLocks noGrp="1"/>
          </p:cNvSpPr>
          <p:nvPr>
            <p:ph type="sldNum" sz="quarter" idx="12"/>
          </p:nvPr>
        </p:nvSpPr>
        <p:spPr/>
        <p:txBody>
          <a:bodyPr/>
          <a:lstStyle/>
          <a:p>
            <a:fld id="{C17EE6DA-A286-43A2-9010-EEC046E09579}" type="slidenum">
              <a:rPr lang="cs-CZ" smtClean="0"/>
              <a:t>‹#›</a:t>
            </a:fld>
            <a:endParaRPr lang="cs-CZ"/>
          </a:p>
        </p:txBody>
      </p:sp>
    </p:spTree>
    <p:extLst>
      <p:ext uri="{BB962C8B-B14F-4D97-AF65-F5344CB8AC3E}">
        <p14:creationId xmlns:p14="http://schemas.microsoft.com/office/powerpoint/2010/main" val="353604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D58431-B8FC-46E6-8481-412DAEE8A8C7}" type="datetime1">
              <a:rPr lang="cs-CZ" smtClean="0"/>
              <a:t>26.01.2022</a:t>
            </a:fld>
            <a:endParaRPr lang="cs-CZ"/>
          </a:p>
        </p:txBody>
      </p:sp>
      <p:sp>
        <p:nvSpPr>
          <p:cNvPr id="5" name="Footer Placeholder 4"/>
          <p:cNvSpPr>
            <a:spLocks noGrp="1"/>
          </p:cNvSpPr>
          <p:nvPr>
            <p:ph type="ftr" sz="quarter" idx="11"/>
          </p:nvPr>
        </p:nvSpPr>
        <p:spPr/>
        <p:txBody>
          <a:bodyPr/>
          <a:lstStyle/>
          <a:p>
            <a:r>
              <a:rPr lang="cs-CZ"/>
              <a:t>Leoš Horníček, Praha, 14. 4. 2016</a:t>
            </a:r>
          </a:p>
        </p:txBody>
      </p:sp>
      <p:sp>
        <p:nvSpPr>
          <p:cNvPr id="6" name="Slide Number Placeholder 5"/>
          <p:cNvSpPr>
            <a:spLocks noGrp="1"/>
          </p:cNvSpPr>
          <p:nvPr>
            <p:ph type="sldNum" sz="quarter" idx="12"/>
          </p:nvPr>
        </p:nvSpPr>
        <p:spPr/>
        <p:txBody>
          <a:bodyPr/>
          <a:lstStyle/>
          <a:p>
            <a:fld id="{C17EE6DA-A286-43A2-9010-EEC046E09579}" type="slidenum">
              <a:rPr lang="cs-CZ" smtClean="0"/>
              <a:t>‹#›</a:t>
            </a:fld>
            <a:endParaRPr lang="cs-CZ"/>
          </a:p>
        </p:txBody>
      </p:sp>
    </p:spTree>
    <p:extLst>
      <p:ext uri="{BB962C8B-B14F-4D97-AF65-F5344CB8AC3E}">
        <p14:creationId xmlns:p14="http://schemas.microsoft.com/office/powerpoint/2010/main" val="3712293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1C2ED3DA-1D43-4820-AAF1-418F2598EC97}" type="datetime1">
              <a:rPr lang="cs-CZ" smtClean="0"/>
              <a:t>26.01.2022</a:t>
            </a:fld>
            <a:endParaRPr lang="cs-CZ"/>
          </a:p>
        </p:txBody>
      </p:sp>
      <p:sp>
        <p:nvSpPr>
          <p:cNvPr id="5" name="Footer Placeholder 4"/>
          <p:cNvSpPr>
            <a:spLocks noGrp="1"/>
          </p:cNvSpPr>
          <p:nvPr>
            <p:ph type="ftr" sz="quarter" idx="11"/>
          </p:nvPr>
        </p:nvSpPr>
        <p:spPr/>
        <p:txBody>
          <a:bodyPr/>
          <a:lstStyle/>
          <a:p>
            <a:r>
              <a:rPr lang="cs-CZ"/>
              <a:t>Leoš Horníček, Praha, 14. 4. 2016</a:t>
            </a:r>
          </a:p>
        </p:txBody>
      </p:sp>
      <p:sp>
        <p:nvSpPr>
          <p:cNvPr id="6" name="Slide Number Placeholder 5"/>
          <p:cNvSpPr>
            <a:spLocks noGrp="1"/>
          </p:cNvSpPr>
          <p:nvPr>
            <p:ph type="sldNum" sz="quarter" idx="12"/>
          </p:nvPr>
        </p:nvSpPr>
        <p:spPr/>
        <p:txBody>
          <a:bodyPr/>
          <a:lstStyle/>
          <a:p>
            <a:fld id="{C17EE6DA-A286-43A2-9010-EEC046E09579}" type="slidenum">
              <a:rPr lang="cs-CZ" smtClean="0"/>
              <a:t>‹#›</a:t>
            </a:fld>
            <a:endParaRPr lang="cs-CZ"/>
          </a:p>
        </p:txBody>
      </p:sp>
    </p:spTree>
    <p:extLst>
      <p:ext uri="{BB962C8B-B14F-4D97-AF65-F5344CB8AC3E}">
        <p14:creationId xmlns:p14="http://schemas.microsoft.com/office/powerpoint/2010/main" val="3295479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6576D30-D9BA-48D1-BA2F-1188FD84105B}" type="datetime1">
              <a:rPr lang="cs-CZ" smtClean="0"/>
              <a:t>26.01.2022</a:t>
            </a:fld>
            <a:endParaRPr lang="cs-CZ"/>
          </a:p>
        </p:txBody>
      </p:sp>
      <p:sp>
        <p:nvSpPr>
          <p:cNvPr id="5" name="Footer Placeholder 4"/>
          <p:cNvSpPr>
            <a:spLocks noGrp="1"/>
          </p:cNvSpPr>
          <p:nvPr>
            <p:ph type="ftr" sz="quarter" idx="11"/>
          </p:nvPr>
        </p:nvSpPr>
        <p:spPr/>
        <p:txBody>
          <a:bodyPr/>
          <a:lstStyle/>
          <a:p>
            <a:r>
              <a:rPr lang="cs-CZ"/>
              <a:t>Leoš Horníček, Praha, 14. 4. 2016</a:t>
            </a:r>
          </a:p>
        </p:txBody>
      </p:sp>
      <p:sp>
        <p:nvSpPr>
          <p:cNvPr id="6" name="Slide Number Placeholder 5"/>
          <p:cNvSpPr>
            <a:spLocks noGrp="1"/>
          </p:cNvSpPr>
          <p:nvPr>
            <p:ph type="sldNum" sz="quarter" idx="12"/>
          </p:nvPr>
        </p:nvSpPr>
        <p:spPr/>
        <p:txBody>
          <a:bodyPr/>
          <a:lstStyle/>
          <a:p>
            <a:fld id="{C17EE6DA-A286-43A2-9010-EEC046E09579}" type="slidenum">
              <a:rPr lang="cs-CZ" smtClean="0"/>
              <a:t>‹#›</a:t>
            </a:fld>
            <a:endParaRPr lang="cs-CZ"/>
          </a:p>
        </p:txBody>
      </p:sp>
    </p:spTree>
    <p:extLst>
      <p:ext uri="{BB962C8B-B14F-4D97-AF65-F5344CB8AC3E}">
        <p14:creationId xmlns:p14="http://schemas.microsoft.com/office/powerpoint/2010/main" val="2156183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09476ED1-FEE4-4C86-BA68-972A9AB7A20B}" type="datetime1">
              <a:rPr lang="cs-CZ" smtClean="0"/>
              <a:t>26.01.2022</a:t>
            </a:fld>
            <a:endParaRPr lang="cs-CZ"/>
          </a:p>
        </p:txBody>
      </p:sp>
      <p:sp>
        <p:nvSpPr>
          <p:cNvPr id="5" name="Footer Placeholder 4"/>
          <p:cNvSpPr>
            <a:spLocks noGrp="1"/>
          </p:cNvSpPr>
          <p:nvPr>
            <p:ph type="ftr" sz="quarter" idx="11"/>
          </p:nvPr>
        </p:nvSpPr>
        <p:spPr/>
        <p:txBody>
          <a:bodyPr/>
          <a:lstStyle/>
          <a:p>
            <a:r>
              <a:rPr lang="cs-CZ"/>
              <a:t>Leoš Horníček, Praha, 14. 4. 2016</a:t>
            </a:r>
          </a:p>
        </p:txBody>
      </p:sp>
      <p:sp>
        <p:nvSpPr>
          <p:cNvPr id="6" name="Slide Number Placeholder 5"/>
          <p:cNvSpPr>
            <a:spLocks noGrp="1"/>
          </p:cNvSpPr>
          <p:nvPr>
            <p:ph type="sldNum" sz="quarter" idx="12"/>
          </p:nvPr>
        </p:nvSpPr>
        <p:spPr/>
        <p:txBody>
          <a:bodyPr/>
          <a:lstStyle/>
          <a:p>
            <a:fld id="{C17EE6DA-A286-43A2-9010-EEC046E09579}" type="slidenum">
              <a:rPr lang="cs-CZ" smtClean="0"/>
              <a:t>‹#›</a:t>
            </a:fld>
            <a:endParaRPr lang="cs-CZ"/>
          </a:p>
        </p:txBody>
      </p:sp>
    </p:spTree>
    <p:extLst>
      <p:ext uri="{BB962C8B-B14F-4D97-AF65-F5344CB8AC3E}">
        <p14:creationId xmlns:p14="http://schemas.microsoft.com/office/powerpoint/2010/main" val="466660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A7E9DF37-AEB5-4B71-8310-E6EB6D1CD804}" type="datetime1">
              <a:rPr lang="cs-CZ" smtClean="0"/>
              <a:t>26.01.2022</a:t>
            </a:fld>
            <a:endParaRPr lang="cs-CZ"/>
          </a:p>
        </p:txBody>
      </p:sp>
      <p:sp>
        <p:nvSpPr>
          <p:cNvPr id="6" name="Footer Placeholder 5"/>
          <p:cNvSpPr>
            <a:spLocks noGrp="1"/>
          </p:cNvSpPr>
          <p:nvPr>
            <p:ph type="ftr" sz="quarter" idx="11"/>
          </p:nvPr>
        </p:nvSpPr>
        <p:spPr/>
        <p:txBody>
          <a:bodyPr/>
          <a:lstStyle/>
          <a:p>
            <a:r>
              <a:rPr lang="cs-CZ"/>
              <a:t>Leoš Horníček, Praha, 14. 4. 2016</a:t>
            </a:r>
          </a:p>
        </p:txBody>
      </p:sp>
      <p:sp>
        <p:nvSpPr>
          <p:cNvPr id="7" name="Slide Number Placeholder 6"/>
          <p:cNvSpPr>
            <a:spLocks noGrp="1"/>
          </p:cNvSpPr>
          <p:nvPr>
            <p:ph type="sldNum" sz="quarter" idx="12"/>
          </p:nvPr>
        </p:nvSpPr>
        <p:spPr/>
        <p:txBody>
          <a:bodyPr/>
          <a:lstStyle/>
          <a:p>
            <a:fld id="{C17EE6DA-A286-43A2-9010-EEC046E09579}" type="slidenum">
              <a:rPr lang="cs-CZ" smtClean="0"/>
              <a:t>‹#›</a:t>
            </a:fld>
            <a:endParaRPr lang="cs-CZ"/>
          </a:p>
        </p:txBody>
      </p:sp>
    </p:spTree>
    <p:extLst>
      <p:ext uri="{BB962C8B-B14F-4D97-AF65-F5344CB8AC3E}">
        <p14:creationId xmlns:p14="http://schemas.microsoft.com/office/powerpoint/2010/main" val="212411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629842" y="2505075"/>
            <a:ext cx="3868340"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4629150" y="2505075"/>
            <a:ext cx="3887391"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F0793AF0-827F-43CB-A55F-E53BAACFE0B8}" type="datetime1">
              <a:rPr lang="cs-CZ" smtClean="0"/>
              <a:t>26.01.2022</a:t>
            </a:fld>
            <a:endParaRPr lang="cs-CZ"/>
          </a:p>
        </p:txBody>
      </p:sp>
      <p:sp>
        <p:nvSpPr>
          <p:cNvPr id="8" name="Footer Placeholder 7"/>
          <p:cNvSpPr>
            <a:spLocks noGrp="1"/>
          </p:cNvSpPr>
          <p:nvPr>
            <p:ph type="ftr" sz="quarter" idx="11"/>
          </p:nvPr>
        </p:nvSpPr>
        <p:spPr/>
        <p:txBody>
          <a:bodyPr/>
          <a:lstStyle/>
          <a:p>
            <a:r>
              <a:rPr lang="cs-CZ"/>
              <a:t>Leoš Horníček, Praha, 14. 4. 2016</a:t>
            </a:r>
          </a:p>
        </p:txBody>
      </p:sp>
      <p:sp>
        <p:nvSpPr>
          <p:cNvPr id="9" name="Slide Number Placeholder 8"/>
          <p:cNvSpPr>
            <a:spLocks noGrp="1"/>
          </p:cNvSpPr>
          <p:nvPr>
            <p:ph type="sldNum" sz="quarter" idx="12"/>
          </p:nvPr>
        </p:nvSpPr>
        <p:spPr/>
        <p:txBody>
          <a:bodyPr/>
          <a:lstStyle/>
          <a:p>
            <a:fld id="{C17EE6DA-A286-43A2-9010-EEC046E09579}" type="slidenum">
              <a:rPr lang="cs-CZ" smtClean="0"/>
              <a:t>‹#›</a:t>
            </a:fld>
            <a:endParaRPr lang="cs-CZ"/>
          </a:p>
        </p:txBody>
      </p:sp>
    </p:spTree>
    <p:extLst>
      <p:ext uri="{BB962C8B-B14F-4D97-AF65-F5344CB8AC3E}">
        <p14:creationId xmlns:p14="http://schemas.microsoft.com/office/powerpoint/2010/main" val="368342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2EB4557F-F1CF-43F3-8F10-6BA90C7DFDE5}" type="datetime1">
              <a:rPr lang="cs-CZ" smtClean="0"/>
              <a:t>26.01.2022</a:t>
            </a:fld>
            <a:endParaRPr lang="cs-CZ"/>
          </a:p>
        </p:txBody>
      </p:sp>
      <p:sp>
        <p:nvSpPr>
          <p:cNvPr id="4" name="Footer Placeholder 3"/>
          <p:cNvSpPr>
            <a:spLocks noGrp="1"/>
          </p:cNvSpPr>
          <p:nvPr>
            <p:ph type="ftr" sz="quarter" idx="11"/>
          </p:nvPr>
        </p:nvSpPr>
        <p:spPr/>
        <p:txBody>
          <a:bodyPr/>
          <a:lstStyle/>
          <a:p>
            <a:r>
              <a:rPr lang="cs-CZ"/>
              <a:t>Leoš Horníček, Praha, 14. 4. 2016</a:t>
            </a:r>
          </a:p>
        </p:txBody>
      </p:sp>
      <p:sp>
        <p:nvSpPr>
          <p:cNvPr id="5" name="Slide Number Placeholder 4"/>
          <p:cNvSpPr>
            <a:spLocks noGrp="1"/>
          </p:cNvSpPr>
          <p:nvPr>
            <p:ph type="sldNum" sz="quarter" idx="12"/>
          </p:nvPr>
        </p:nvSpPr>
        <p:spPr/>
        <p:txBody>
          <a:bodyPr/>
          <a:lstStyle/>
          <a:p>
            <a:fld id="{C17EE6DA-A286-43A2-9010-EEC046E09579}" type="slidenum">
              <a:rPr lang="cs-CZ" smtClean="0"/>
              <a:t>‹#›</a:t>
            </a:fld>
            <a:endParaRPr lang="cs-CZ"/>
          </a:p>
        </p:txBody>
      </p:sp>
    </p:spTree>
    <p:extLst>
      <p:ext uri="{BB962C8B-B14F-4D97-AF65-F5344CB8AC3E}">
        <p14:creationId xmlns:p14="http://schemas.microsoft.com/office/powerpoint/2010/main" val="495911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B6275-BB9F-4AF4-A98D-37797C8D2695}" type="datetime1">
              <a:rPr lang="cs-CZ" smtClean="0"/>
              <a:t>26.01.2022</a:t>
            </a:fld>
            <a:endParaRPr lang="cs-CZ"/>
          </a:p>
        </p:txBody>
      </p:sp>
      <p:sp>
        <p:nvSpPr>
          <p:cNvPr id="3" name="Footer Placeholder 2"/>
          <p:cNvSpPr>
            <a:spLocks noGrp="1"/>
          </p:cNvSpPr>
          <p:nvPr>
            <p:ph type="ftr" sz="quarter" idx="11"/>
          </p:nvPr>
        </p:nvSpPr>
        <p:spPr/>
        <p:txBody>
          <a:bodyPr/>
          <a:lstStyle/>
          <a:p>
            <a:r>
              <a:rPr lang="cs-CZ"/>
              <a:t>Leoš Horníček, Praha, 14. 4. 2016</a:t>
            </a:r>
          </a:p>
        </p:txBody>
      </p:sp>
      <p:sp>
        <p:nvSpPr>
          <p:cNvPr id="4" name="Slide Number Placeholder 3"/>
          <p:cNvSpPr>
            <a:spLocks noGrp="1"/>
          </p:cNvSpPr>
          <p:nvPr>
            <p:ph type="sldNum" sz="quarter" idx="12"/>
          </p:nvPr>
        </p:nvSpPr>
        <p:spPr/>
        <p:txBody>
          <a:bodyPr/>
          <a:lstStyle/>
          <a:p>
            <a:fld id="{C17EE6DA-A286-43A2-9010-EEC046E09579}" type="slidenum">
              <a:rPr lang="cs-CZ" smtClean="0"/>
              <a:t>‹#›</a:t>
            </a:fld>
            <a:endParaRPr lang="cs-CZ"/>
          </a:p>
        </p:txBody>
      </p:sp>
    </p:spTree>
    <p:extLst>
      <p:ext uri="{BB962C8B-B14F-4D97-AF65-F5344CB8AC3E}">
        <p14:creationId xmlns:p14="http://schemas.microsoft.com/office/powerpoint/2010/main" val="1242996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372D375A-215C-49EC-9010-12919841F7D7}" type="datetime1">
              <a:rPr lang="cs-CZ" smtClean="0"/>
              <a:t>26.01.2022</a:t>
            </a:fld>
            <a:endParaRPr lang="cs-CZ"/>
          </a:p>
        </p:txBody>
      </p:sp>
      <p:sp>
        <p:nvSpPr>
          <p:cNvPr id="6" name="Footer Placeholder 5"/>
          <p:cNvSpPr>
            <a:spLocks noGrp="1"/>
          </p:cNvSpPr>
          <p:nvPr>
            <p:ph type="ftr" sz="quarter" idx="11"/>
          </p:nvPr>
        </p:nvSpPr>
        <p:spPr/>
        <p:txBody>
          <a:bodyPr/>
          <a:lstStyle/>
          <a:p>
            <a:r>
              <a:rPr lang="cs-CZ"/>
              <a:t>Leoš Horníček, Praha, 14. 4. 2016</a:t>
            </a:r>
          </a:p>
        </p:txBody>
      </p:sp>
      <p:sp>
        <p:nvSpPr>
          <p:cNvPr id="7" name="Slide Number Placeholder 6"/>
          <p:cNvSpPr>
            <a:spLocks noGrp="1"/>
          </p:cNvSpPr>
          <p:nvPr>
            <p:ph type="sldNum" sz="quarter" idx="12"/>
          </p:nvPr>
        </p:nvSpPr>
        <p:spPr/>
        <p:txBody>
          <a:bodyPr/>
          <a:lstStyle/>
          <a:p>
            <a:fld id="{C17EE6DA-A286-43A2-9010-EEC046E09579}" type="slidenum">
              <a:rPr lang="cs-CZ" smtClean="0"/>
              <a:t>‹#›</a:t>
            </a:fld>
            <a:endParaRPr lang="cs-CZ"/>
          </a:p>
        </p:txBody>
      </p:sp>
    </p:spTree>
    <p:extLst>
      <p:ext uri="{BB962C8B-B14F-4D97-AF65-F5344CB8AC3E}">
        <p14:creationId xmlns:p14="http://schemas.microsoft.com/office/powerpoint/2010/main" val="3095306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C67196E8-9B07-43A6-BD0A-2A241086E147}" type="datetime1">
              <a:rPr lang="cs-CZ" smtClean="0"/>
              <a:t>26.01.2022</a:t>
            </a:fld>
            <a:endParaRPr lang="cs-CZ"/>
          </a:p>
        </p:txBody>
      </p:sp>
      <p:sp>
        <p:nvSpPr>
          <p:cNvPr id="6" name="Footer Placeholder 5"/>
          <p:cNvSpPr>
            <a:spLocks noGrp="1"/>
          </p:cNvSpPr>
          <p:nvPr>
            <p:ph type="ftr" sz="quarter" idx="11"/>
          </p:nvPr>
        </p:nvSpPr>
        <p:spPr/>
        <p:txBody>
          <a:bodyPr/>
          <a:lstStyle/>
          <a:p>
            <a:r>
              <a:rPr lang="cs-CZ"/>
              <a:t>Leoš Horníček, Praha, 14. 4. 2016</a:t>
            </a:r>
          </a:p>
        </p:txBody>
      </p:sp>
      <p:sp>
        <p:nvSpPr>
          <p:cNvPr id="7" name="Slide Number Placeholder 6"/>
          <p:cNvSpPr>
            <a:spLocks noGrp="1"/>
          </p:cNvSpPr>
          <p:nvPr>
            <p:ph type="sldNum" sz="quarter" idx="12"/>
          </p:nvPr>
        </p:nvSpPr>
        <p:spPr/>
        <p:txBody>
          <a:bodyPr/>
          <a:lstStyle/>
          <a:p>
            <a:fld id="{C17EE6DA-A286-43A2-9010-EEC046E09579}" type="slidenum">
              <a:rPr lang="cs-CZ" smtClean="0"/>
              <a:t>‹#›</a:t>
            </a:fld>
            <a:endParaRPr lang="cs-CZ"/>
          </a:p>
        </p:txBody>
      </p:sp>
    </p:spTree>
    <p:extLst>
      <p:ext uri="{BB962C8B-B14F-4D97-AF65-F5344CB8AC3E}">
        <p14:creationId xmlns:p14="http://schemas.microsoft.com/office/powerpoint/2010/main" val="169279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068BF9-0775-470E-9FF1-6166B4F94936}" type="datetime1">
              <a:rPr lang="cs-CZ" smtClean="0"/>
              <a:t>26.01.2022</a:t>
            </a:fld>
            <a:endParaRPr lang="cs-C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cs-CZ"/>
              <a:t>Leoš Horníček, Praha, 14. 4. 2016</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7EE6DA-A286-43A2-9010-EEC046E09579}" type="slidenum">
              <a:rPr lang="cs-CZ" smtClean="0"/>
              <a:t>‹#›</a:t>
            </a:fld>
            <a:endParaRPr lang="cs-CZ"/>
          </a:p>
        </p:txBody>
      </p:sp>
    </p:spTree>
    <p:extLst>
      <p:ext uri="{BB962C8B-B14F-4D97-AF65-F5344CB8AC3E}">
        <p14:creationId xmlns:p14="http://schemas.microsoft.com/office/powerpoint/2010/main" val="3214366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7.pn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2B6"/>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220928" y="2305714"/>
            <a:ext cx="8702143" cy="1631536"/>
          </a:xfrm>
        </p:spPr>
        <p:txBody>
          <a:bodyPr anchor="b">
            <a:noAutofit/>
          </a:bodyPr>
          <a:lstStyle>
            <a:lvl1pPr algn="l">
              <a:defRPr sz="4000" b="1">
                <a:solidFill>
                  <a:schemeClr val="bg1"/>
                </a:solidFill>
                <a:latin typeface="Arial" panose="020B0604020202020204" pitchFamily="34" charset="0"/>
                <a:cs typeface="Arial" panose="020B0604020202020204" pitchFamily="34" charset="0"/>
              </a:defRPr>
            </a:lvl1pPr>
          </a:lstStyle>
          <a:p>
            <a:pPr algn="ctr"/>
            <a:r>
              <a:rPr lang="cs-CZ" sz="3200" dirty="0"/>
              <a:t>Problematika hodnocení </a:t>
            </a:r>
            <a:r>
              <a:rPr lang="cs-CZ" sz="3200" dirty="0" smtClean="0"/>
              <a:t>výzkumu</a:t>
            </a:r>
            <a:br>
              <a:rPr lang="cs-CZ" sz="3200" dirty="0" smtClean="0"/>
            </a:br>
            <a:r>
              <a:rPr lang="cs-CZ" sz="2000" dirty="0" smtClean="0"/>
              <a:t>(</a:t>
            </a:r>
            <a:r>
              <a:rPr lang="cs-CZ" sz="2000" dirty="0" err="1" smtClean="0"/>
              <a:t>Introduction</a:t>
            </a:r>
            <a:r>
              <a:rPr lang="cs-CZ" sz="2000" dirty="0" smtClean="0"/>
              <a:t> to </a:t>
            </a:r>
            <a:r>
              <a:rPr lang="cs-CZ" sz="2000" dirty="0" err="1" smtClean="0"/>
              <a:t>Research</a:t>
            </a:r>
            <a:r>
              <a:rPr lang="cs-CZ" sz="2000" dirty="0" smtClean="0"/>
              <a:t> </a:t>
            </a:r>
            <a:r>
              <a:rPr lang="cs-CZ" sz="2000" dirty="0" err="1" smtClean="0"/>
              <a:t>Evaluation</a:t>
            </a:r>
            <a:r>
              <a:rPr lang="cs-CZ" sz="2000" dirty="0" smtClean="0"/>
              <a:t>)</a:t>
            </a:r>
            <a:br>
              <a:rPr lang="cs-CZ" sz="2000" dirty="0" smtClean="0"/>
            </a:br>
            <a:r>
              <a:rPr lang="cs-CZ" sz="3200" dirty="0"/>
              <a:t/>
            </a:r>
            <a:br>
              <a:rPr lang="cs-CZ" sz="3200" dirty="0"/>
            </a:br>
            <a:r>
              <a:rPr lang="cs-CZ" sz="2000" dirty="0"/>
              <a:t>Stanislav Kozubek</a:t>
            </a:r>
            <a:endParaRPr lang="en-US" sz="2000" dirty="0"/>
          </a:p>
        </p:txBody>
      </p:sp>
      <p:pic>
        <p:nvPicPr>
          <p:cNvPr id="7" name="Picture 4" descr="http://interni.avcr.cz/miranda2/export/sitesavcr/data.avcr.cz/interni/Dokumenty/logo/ZNACKA-CZE/zakladni-verze/PNG/AVCR_zakladni_znacka_CZ_negati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769" y="492717"/>
            <a:ext cx="2821900" cy="756509"/>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17EE6DA-A286-43A2-9010-EEC046E09579}" type="slidenum">
              <a:rPr lang="cs-CZ" smtClean="0"/>
              <a:t>1</a:t>
            </a:fld>
            <a:endParaRPr lang="cs-CZ"/>
          </a:p>
        </p:txBody>
      </p:sp>
      <p:sp>
        <p:nvSpPr>
          <p:cNvPr id="3" name="TextovéPole 2"/>
          <p:cNvSpPr txBox="1"/>
          <p:nvPr/>
        </p:nvSpPr>
        <p:spPr>
          <a:xfrm>
            <a:off x="2802476" y="4245110"/>
            <a:ext cx="3618170" cy="369332"/>
          </a:xfrm>
          <a:prstGeom prst="rect">
            <a:avLst/>
          </a:prstGeom>
          <a:noFill/>
        </p:spPr>
        <p:txBody>
          <a:bodyPr wrap="none" rtlCol="0">
            <a:spAutoFit/>
          </a:bodyPr>
          <a:lstStyle/>
          <a:p>
            <a:r>
              <a:rPr lang="cs-CZ" dirty="0" err="1">
                <a:solidFill>
                  <a:schemeClr val="bg1"/>
                </a:solidFill>
              </a:rPr>
              <a:t>Prezenatace</a:t>
            </a:r>
            <a:r>
              <a:rPr lang="cs-CZ" dirty="0">
                <a:solidFill>
                  <a:schemeClr val="bg1"/>
                </a:solidFill>
              </a:rPr>
              <a:t> pro PhD </a:t>
            </a:r>
            <a:r>
              <a:rPr lang="cs-CZ" dirty="0" smtClean="0">
                <a:solidFill>
                  <a:schemeClr val="bg1"/>
                </a:solidFill>
              </a:rPr>
              <a:t>studenty </a:t>
            </a:r>
            <a:r>
              <a:rPr lang="cs-CZ" dirty="0">
                <a:solidFill>
                  <a:schemeClr val="bg1"/>
                </a:solidFill>
              </a:rPr>
              <a:t>AV </a:t>
            </a:r>
            <a:r>
              <a:rPr lang="cs-CZ" dirty="0" smtClean="0">
                <a:solidFill>
                  <a:schemeClr val="bg1"/>
                </a:solidFill>
              </a:rPr>
              <a:t>ČR</a:t>
            </a:r>
          </a:p>
        </p:txBody>
      </p:sp>
      <p:pic>
        <p:nvPicPr>
          <p:cNvPr id="5" name="Obrázek 4"/>
          <p:cNvPicPr>
            <a:picLocks noChangeAspect="1"/>
          </p:cNvPicPr>
          <p:nvPr/>
        </p:nvPicPr>
        <p:blipFill>
          <a:blip r:embed="rId3"/>
          <a:stretch>
            <a:fillRect/>
          </a:stretch>
        </p:blipFill>
        <p:spPr>
          <a:xfrm>
            <a:off x="7947302" y="492717"/>
            <a:ext cx="760977" cy="651951"/>
          </a:xfrm>
          <a:prstGeom prst="rect">
            <a:avLst/>
          </a:prstGeom>
        </p:spPr>
      </p:pic>
    </p:spTree>
    <p:extLst>
      <p:ext uri="{BB962C8B-B14F-4D97-AF65-F5344CB8AC3E}">
        <p14:creationId xmlns:p14="http://schemas.microsoft.com/office/powerpoint/2010/main" val="3536272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nterni.avcr.cz/miranda2/export/sitesavcr/data.avcr.cz/interni/Dokumenty/logo/ZNACKA-CZE/zakladni-verze/PNG/AVCR_zakladni_znacka_CZ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73" y="196375"/>
            <a:ext cx="1285907" cy="3447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nice 8"/>
          <p:cNvCxnSpPr/>
          <p:nvPr/>
        </p:nvCxnSpPr>
        <p:spPr>
          <a:xfrm flipV="1">
            <a:off x="606164" y="553056"/>
            <a:ext cx="7886700" cy="38100"/>
          </a:xfrm>
          <a:prstGeom prst="line">
            <a:avLst/>
          </a:prstGeom>
          <a:ln w="10160"/>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fld id="{C17EE6DA-A286-43A2-9010-EEC046E09579}" type="slidenum">
              <a:rPr lang="cs-CZ" smtClean="0"/>
              <a:t>10</a:t>
            </a:fld>
            <a:endParaRPr lang="cs-CZ" dirty="0"/>
          </a:p>
        </p:txBody>
      </p:sp>
      <p:graphicFrame>
        <p:nvGraphicFramePr>
          <p:cNvPr id="4" name="Tabulka 3">
            <a:extLst>
              <a:ext uri="{FF2B5EF4-FFF2-40B4-BE49-F238E27FC236}">
                <a16:creationId xmlns:a16="http://schemas.microsoft.com/office/drawing/2014/main" id="{6898FE67-95B4-426A-AE94-49764CA72AB1}"/>
              </a:ext>
            </a:extLst>
          </p:cNvPr>
          <p:cNvGraphicFramePr>
            <a:graphicFrameLocks noGrp="1"/>
          </p:cNvGraphicFramePr>
          <p:nvPr>
            <p:extLst>
              <p:ext uri="{D42A27DB-BD31-4B8C-83A1-F6EECF244321}">
                <p14:modId xmlns:p14="http://schemas.microsoft.com/office/powerpoint/2010/main" val="2927890548"/>
              </p:ext>
            </p:extLst>
          </p:nvPr>
        </p:nvGraphicFramePr>
        <p:xfrm>
          <a:off x="2237874" y="804905"/>
          <a:ext cx="6806103" cy="5729509"/>
        </p:xfrm>
        <a:graphic>
          <a:graphicData uri="http://schemas.openxmlformats.org/drawingml/2006/table">
            <a:tbl>
              <a:tblPr>
                <a:tableStyleId>{5C22544A-7EE6-4342-B048-85BDC9FD1C3A}</a:tableStyleId>
              </a:tblPr>
              <a:tblGrid>
                <a:gridCol w="2208683">
                  <a:extLst>
                    <a:ext uri="{9D8B030D-6E8A-4147-A177-3AD203B41FA5}">
                      <a16:colId xmlns:a16="http://schemas.microsoft.com/office/drawing/2014/main" val="2679759935"/>
                    </a:ext>
                  </a:extLst>
                </a:gridCol>
                <a:gridCol w="4597420">
                  <a:extLst>
                    <a:ext uri="{9D8B030D-6E8A-4147-A177-3AD203B41FA5}">
                      <a16:colId xmlns:a16="http://schemas.microsoft.com/office/drawing/2014/main" val="2171959100"/>
                    </a:ext>
                  </a:extLst>
                </a:gridCol>
              </a:tblGrid>
              <a:tr h="252338">
                <a:tc>
                  <a:txBody>
                    <a:bodyPr/>
                    <a:lstStyle/>
                    <a:p>
                      <a:pPr algn="l" fontAlgn="b"/>
                      <a:r>
                        <a:rPr lang="cs-CZ" sz="1400" b="1" u="none" strike="noStrike" dirty="0">
                          <a:effectLst/>
                        </a:rPr>
                        <a:t>Oborová skupina</a:t>
                      </a:r>
                      <a:endParaRPr lang="cs-CZ" sz="1400" b="1" i="0" u="none" strike="noStrike" dirty="0">
                        <a:solidFill>
                          <a:srgbClr val="000000"/>
                        </a:solidFill>
                        <a:effectLst/>
                        <a:latin typeface="Calibri" panose="020F0502020204030204" pitchFamily="34" charset="0"/>
                      </a:endParaRPr>
                    </a:p>
                  </a:txBody>
                  <a:tcPr marL="3691" marR="3691" marT="3691" marB="0" anchor="b">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cs-CZ" sz="1400" b="1" u="none" strike="noStrike" dirty="0">
                          <a:effectLst/>
                        </a:rPr>
                        <a:t>Obor (FORD)</a:t>
                      </a:r>
                      <a:endParaRPr lang="cs-CZ" sz="1400" b="1" i="0" u="none" strike="noStrike" dirty="0">
                        <a:solidFill>
                          <a:srgbClr val="000000"/>
                        </a:solidFill>
                        <a:effectLst/>
                        <a:latin typeface="Calibri" panose="020F0502020204030204" pitchFamily="34" charset="0"/>
                      </a:endParaRPr>
                    </a:p>
                  </a:txBody>
                  <a:tcPr marL="3691" marR="3691" marT="3691" marB="0"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5742901"/>
                  </a:ext>
                </a:extLst>
              </a:tr>
              <a:tr h="252338">
                <a:tc rowSpan="7">
                  <a:txBody>
                    <a:bodyPr/>
                    <a:lstStyle/>
                    <a:p>
                      <a:pPr algn="l" fontAlgn="ctr"/>
                      <a:r>
                        <a:rPr lang="cs-CZ" sz="1400" u="none" strike="noStrike" dirty="0">
                          <a:effectLst/>
                        </a:rPr>
                        <a:t>1. Natural </a:t>
                      </a:r>
                      <a:r>
                        <a:rPr lang="cs-CZ" sz="1400" u="none" strike="noStrike" dirty="0" err="1">
                          <a:effectLst/>
                        </a:rPr>
                        <a:t>Sciences</a:t>
                      </a:r>
                      <a:endParaRPr lang="cs-CZ" sz="1400" b="0" i="0" u="none" strike="noStrike" dirty="0">
                        <a:solidFill>
                          <a:srgbClr val="000000"/>
                        </a:solidFill>
                        <a:effectLst/>
                        <a:latin typeface="Calibri" panose="020F0502020204030204" pitchFamily="34" charset="0"/>
                      </a:endParaRPr>
                    </a:p>
                  </a:txBody>
                  <a:tcPr marL="3691" marR="3691" marT="3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cs-CZ" sz="1400" u="none" strike="noStrike" dirty="0">
                          <a:effectLst/>
                        </a:rPr>
                        <a:t>1.1 </a:t>
                      </a:r>
                      <a:r>
                        <a:rPr lang="cs-CZ" sz="1400" u="none" strike="noStrike" dirty="0" err="1">
                          <a:effectLst/>
                        </a:rPr>
                        <a:t>Mathematics</a:t>
                      </a:r>
                      <a:endParaRPr lang="cs-CZ" sz="1400" b="0" i="0" u="none" strike="noStrike" dirty="0">
                        <a:solidFill>
                          <a:srgbClr val="000000"/>
                        </a:solidFill>
                        <a:effectLst/>
                        <a:latin typeface="Calibri" panose="020F0502020204030204" pitchFamily="34" charset="0"/>
                      </a:endParaRPr>
                    </a:p>
                  </a:txBody>
                  <a:tcPr marL="3691" marR="3691" marT="3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7309333"/>
                  </a:ext>
                </a:extLst>
              </a:tr>
              <a:tr h="252338">
                <a:tc vMerge="1">
                  <a:txBody>
                    <a:bodyPr/>
                    <a:lstStyle/>
                    <a:p>
                      <a:endParaRPr lang="cs-CZ"/>
                    </a:p>
                  </a:txBody>
                  <a:tcPr/>
                </a:tc>
                <a:tc>
                  <a:txBody>
                    <a:bodyPr/>
                    <a:lstStyle/>
                    <a:p>
                      <a:pPr algn="l" fontAlgn="b"/>
                      <a:r>
                        <a:rPr lang="cs-CZ" sz="1400" u="none" strike="noStrike" dirty="0">
                          <a:effectLst/>
                        </a:rPr>
                        <a:t>1.2 </a:t>
                      </a:r>
                      <a:r>
                        <a:rPr lang="cs-CZ" sz="1400" u="none" strike="noStrike" dirty="0" err="1">
                          <a:effectLst/>
                        </a:rPr>
                        <a:t>Computer</a:t>
                      </a:r>
                      <a:r>
                        <a:rPr lang="cs-CZ" sz="1400" u="none" strike="noStrike" dirty="0">
                          <a:effectLst/>
                        </a:rPr>
                        <a:t> and </a:t>
                      </a:r>
                      <a:r>
                        <a:rPr lang="cs-CZ" sz="1400" u="none" strike="noStrike" dirty="0" err="1">
                          <a:effectLst/>
                        </a:rPr>
                        <a:t>information</a:t>
                      </a:r>
                      <a:r>
                        <a:rPr lang="cs-CZ" sz="1400" u="none" strike="noStrike" dirty="0">
                          <a:effectLst/>
                        </a:rPr>
                        <a:t> </a:t>
                      </a:r>
                      <a:r>
                        <a:rPr lang="cs-CZ" sz="1400" u="none" strike="noStrike" dirty="0" err="1">
                          <a:effectLst/>
                        </a:rPr>
                        <a:t>sciences</a:t>
                      </a:r>
                      <a:endParaRPr lang="cs-CZ" sz="1400" b="0" i="0" u="none" strike="noStrike" dirty="0">
                        <a:solidFill>
                          <a:srgbClr val="000000"/>
                        </a:solidFill>
                        <a:effectLst/>
                        <a:latin typeface="Calibri" panose="020F0502020204030204" pitchFamily="34" charset="0"/>
                      </a:endParaRPr>
                    </a:p>
                  </a:txBody>
                  <a:tcPr marL="3691" marR="3691" marT="3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5907328"/>
                  </a:ext>
                </a:extLst>
              </a:tr>
              <a:tr h="252338">
                <a:tc vMerge="1">
                  <a:txBody>
                    <a:bodyPr/>
                    <a:lstStyle/>
                    <a:p>
                      <a:endParaRPr lang="cs-CZ"/>
                    </a:p>
                  </a:txBody>
                  <a:tcPr/>
                </a:tc>
                <a:tc>
                  <a:txBody>
                    <a:bodyPr/>
                    <a:lstStyle/>
                    <a:p>
                      <a:pPr algn="l" fontAlgn="b"/>
                      <a:r>
                        <a:rPr lang="cs-CZ" sz="1400" u="none" strike="noStrike" dirty="0">
                          <a:effectLst/>
                        </a:rPr>
                        <a:t>1.3 </a:t>
                      </a:r>
                      <a:r>
                        <a:rPr lang="cs-CZ" sz="1400" u="none" strike="noStrike" dirty="0" err="1">
                          <a:effectLst/>
                        </a:rPr>
                        <a:t>Physical</a:t>
                      </a:r>
                      <a:r>
                        <a:rPr lang="cs-CZ" sz="1400" u="none" strike="noStrike" dirty="0">
                          <a:effectLst/>
                        </a:rPr>
                        <a:t> </a:t>
                      </a:r>
                      <a:r>
                        <a:rPr lang="cs-CZ" sz="1400" u="none" strike="noStrike" dirty="0" err="1">
                          <a:effectLst/>
                        </a:rPr>
                        <a:t>sciences</a:t>
                      </a:r>
                      <a:endParaRPr lang="cs-CZ" sz="1400" b="0" i="0" u="none" strike="noStrike" dirty="0">
                        <a:solidFill>
                          <a:srgbClr val="000000"/>
                        </a:solidFill>
                        <a:effectLst/>
                        <a:latin typeface="Calibri" panose="020F0502020204030204" pitchFamily="34" charset="0"/>
                      </a:endParaRPr>
                    </a:p>
                  </a:txBody>
                  <a:tcPr marL="3691" marR="3691" marT="3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9957772"/>
                  </a:ext>
                </a:extLst>
              </a:tr>
              <a:tr h="252338">
                <a:tc vMerge="1">
                  <a:txBody>
                    <a:bodyPr/>
                    <a:lstStyle/>
                    <a:p>
                      <a:endParaRPr lang="cs-CZ"/>
                    </a:p>
                  </a:txBody>
                  <a:tcPr/>
                </a:tc>
                <a:tc>
                  <a:txBody>
                    <a:bodyPr/>
                    <a:lstStyle/>
                    <a:p>
                      <a:pPr algn="l" fontAlgn="b"/>
                      <a:r>
                        <a:rPr lang="cs-CZ" sz="1400" u="none" strike="noStrike" dirty="0">
                          <a:effectLst/>
                        </a:rPr>
                        <a:t>1.4 </a:t>
                      </a:r>
                      <a:r>
                        <a:rPr lang="cs-CZ" sz="1400" u="none" strike="noStrike" dirty="0" err="1">
                          <a:effectLst/>
                        </a:rPr>
                        <a:t>Chemical</a:t>
                      </a:r>
                      <a:r>
                        <a:rPr lang="cs-CZ" sz="1400" u="none" strike="noStrike" dirty="0">
                          <a:effectLst/>
                        </a:rPr>
                        <a:t> </a:t>
                      </a:r>
                      <a:r>
                        <a:rPr lang="cs-CZ" sz="1400" u="none" strike="noStrike" dirty="0" err="1">
                          <a:effectLst/>
                        </a:rPr>
                        <a:t>sciences</a:t>
                      </a:r>
                      <a:endParaRPr lang="cs-CZ" sz="1400" b="0" i="0" u="none" strike="noStrike" dirty="0">
                        <a:solidFill>
                          <a:srgbClr val="000000"/>
                        </a:solidFill>
                        <a:effectLst/>
                        <a:latin typeface="Calibri" panose="020F0502020204030204" pitchFamily="34" charset="0"/>
                      </a:endParaRPr>
                    </a:p>
                  </a:txBody>
                  <a:tcPr marL="3691" marR="3691" marT="3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1802588"/>
                  </a:ext>
                </a:extLst>
              </a:tr>
              <a:tr h="252338">
                <a:tc vMerge="1">
                  <a:txBody>
                    <a:bodyPr/>
                    <a:lstStyle/>
                    <a:p>
                      <a:endParaRPr lang="cs-CZ"/>
                    </a:p>
                  </a:txBody>
                  <a:tcPr/>
                </a:tc>
                <a:tc>
                  <a:txBody>
                    <a:bodyPr/>
                    <a:lstStyle/>
                    <a:p>
                      <a:pPr algn="l" fontAlgn="b"/>
                      <a:r>
                        <a:rPr lang="en-US" sz="1400" u="none" strike="noStrike" dirty="0">
                          <a:effectLst/>
                        </a:rPr>
                        <a:t>1.5. Earth and related environmental sciences</a:t>
                      </a:r>
                      <a:endParaRPr lang="en-US" sz="1400" b="0" i="0" u="none" strike="noStrike" dirty="0">
                        <a:solidFill>
                          <a:srgbClr val="000000"/>
                        </a:solidFill>
                        <a:effectLst/>
                        <a:latin typeface="Calibri" panose="020F0502020204030204" pitchFamily="34" charset="0"/>
                      </a:endParaRPr>
                    </a:p>
                  </a:txBody>
                  <a:tcPr marL="3691" marR="3691" marT="3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0578533"/>
                  </a:ext>
                </a:extLst>
              </a:tr>
              <a:tr h="252338">
                <a:tc vMerge="1">
                  <a:txBody>
                    <a:bodyPr/>
                    <a:lstStyle/>
                    <a:p>
                      <a:endParaRPr lang="cs-CZ"/>
                    </a:p>
                  </a:txBody>
                  <a:tcPr/>
                </a:tc>
                <a:tc>
                  <a:txBody>
                    <a:bodyPr/>
                    <a:lstStyle/>
                    <a:p>
                      <a:pPr algn="l" fontAlgn="b"/>
                      <a:r>
                        <a:rPr lang="cs-CZ" sz="1400" u="none" strike="noStrike" dirty="0">
                          <a:effectLst/>
                        </a:rPr>
                        <a:t>1.6 </a:t>
                      </a:r>
                      <a:r>
                        <a:rPr lang="cs-CZ" sz="1400" u="none" strike="noStrike" dirty="0" err="1">
                          <a:effectLst/>
                        </a:rPr>
                        <a:t>Biological</a:t>
                      </a:r>
                      <a:r>
                        <a:rPr lang="cs-CZ" sz="1400" u="none" strike="noStrike" dirty="0">
                          <a:effectLst/>
                        </a:rPr>
                        <a:t> </a:t>
                      </a:r>
                      <a:r>
                        <a:rPr lang="cs-CZ" sz="1400" u="none" strike="noStrike" dirty="0" err="1">
                          <a:effectLst/>
                        </a:rPr>
                        <a:t>sciences</a:t>
                      </a:r>
                      <a:endParaRPr lang="cs-CZ" sz="1400" b="0" i="0" u="none" strike="noStrike" dirty="0">
                        <a:solidFill>
                          <a:srgbClr val="000000"/>
                        </a:solidFill>
                        <a:effectLst/>
                        <a:latin typeface="Calibri" panose="020F0502020204030204" pitchFamily="34" charset="0"/>
                      </a:endParaRPr>
                    </a:p>
                  </a:txBody>
                  <a:tcPr marL="3691" marR="3691" marT="3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2632531"/>
                  </a:ext>
                </a:extLst>
              </a:tr>
              <a:tr h="252338">
                <a:tc vMerge="1">
                  <a:txBody>
                    <a:bodyPr/>
                    <a:lstStyle/>
                    <a:p>
                      <a:endParaRPr lang="cs-CZ"/>
                    </a:p>
                  </a:txBody>
                  <a:tcPr/>
                </a:tc>
                <a:tc>
                  <a:txBody>
                    <a:bodyPr/>
                    <a:lstStyle/>
                    <a:p>
                      <a:pPr algn="l" fontAlgn="b"/>
                      <a:r>
                        <a:rPr lang="cs-CZ" sz="1400" u="none" strike="noStrike" dirty="0">
                          <a:effectLst/>
                        </a:rPr>
                        <a:t>1.7 </a:t>
                      </a:r>
                      <a:r>
                        <a:rPr lang="cs-CZ" sz="1400" u="none" strike="noStrike" dirty="0" err="1">
                          <a:effectLst/>
                        </a:rPr>
                        <a:t>Other</a:t>
                      </a:r>
                      <a:r>
                        <a:rPr lang="cs-CZ" sz="1400" u="none" strike="noStrike" dirty="0">
                          <a:effectLst/>
                        </a:rPr>
                        <a:t> natural </a:t>
                      </a:r>
                      <a:r>
                        <a:rPr lang="cs-CZ" sz="1400" u="none" strike="noStrike" dirty="0" err="1">
                          <a:effectLst/>
                        </a:rPr>
                        <a:t>sciences</a:t>
                      </a:r>
                      <a:endParaRPr lang="cs-CZ" sz="1400" b="0" i="0" u="none" strike="noStrike" dirty="0">
                        <a:solidFill>
                          <a:srgbClr val="000000"/>
                        </a:solidFill>
                        <a:effectLst/>
                        <a:latin typeface="Calibri" panose="020F0502020204030204" pitchFamily="34" charset="0"/>
                      </a:endParaRPr>
                    </a:p>
                  </a:txBody>
                  <a:tcPr marL="3691" marR="3691" marT="3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2682645"/>
                  </a:ext>
                </a:extLst>
              </a:tr>
              <a:tr h="252338">
                <a:tc rowSpan="11">
                  <a:txBody>
                    <a:bodyPr/>
                    <a:lstStyle/>
                    <a:p>
                      <a:pPr algn="l" fontAlgn="ctr"/>
                      <a:r>
                        <a:rPr lang="cs-CZ" sz="1400" u="none" strike="noStrike" dirty="0">
                          <a:effectLst/>
                        </a:rPr>
                        <a:t>2. </a:t>
                      </a:r>
                      <a:r>
                        <a:rPr lang="cs-CZ" sz="1400" u="none" strike="noStrike" dirty="0" err="1">
                          <a:effectLst/>
                        </a:rPr>
                        <a:t>Engineering</a:t>
                      </a:r>
                      <a:r>
                        <a:rPr lang="cs-CZ" sz="1400" u="none" strike="noStrike" dirty="0">
                          <a:effectLst/>
                        </a:rPr>
                        <a:t> and Technology </a:t>
                      </a:r>
                      <a:endParaRPr lang="cs-CZ" sz="1400" b="0" i="0" u="none" strike="noStrike" dirty="0">
                        <a:solidFill>
                          <a:srgbClr val="000000"/>
                        </a:solidFill>
                        <a:effectLst/>
                        <a:latin typeface="Calibri" panose="020F0502020204030204" pitchFamily="34" charset="0"/>
                      </a:endParaRPr>
                    </a:p>
                  </a:txBody>
                  <a:tcPr marL="3691" marR="3691" marT="3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cs-CZ" sz="1400" u="none" strike="noStrike" dirty="0">
                          <a:effectLst/>
                        </a:rPr>
                        <a:t>2.1 Civil </a:t>
                      </a:r>
                      <a:r>
                        <a:rPr lang="cs-CZ" sz="1400" u="none" strike="noStrike" dirty="0" err="1">
                          <a:effectLst/>
                        </a:rPr>
                        <a:t>engineering</a:t>
                      </a:r>
                      <a:endParaRPr lang="cs-CZ" sz="1400" b="0" i="0" u="none" strike="noStrike" dirty="0">
                        <a:solidFill>
                          <a:srgbClr val="000000"/>
                        </a:solidFill>
                        <a:effectLst/>
                        <a:latin typeface="Calibri" panose="020F0502020204030204" pitchFamily="34" charset="0"/>
                      </a:endParaRPr>
                    </a:p>
                  </a:txBody>
                  <a:tcPr marL="3691" marR="3691" marT="3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154638"/>
                  </a:ext>
                </a:extLst>
              </a:tr>
              <a:tr h="252338">
                <a:tc vMerge="1">
                  <a:txBody>
                    <a:bodyPr/>
                    <a:lstStyle/>
                    <a:p>
                      <a:endParaRPr lang="cs-CZ"/>
                    </a:p>
                  </a:txBody>
                  <a:tcPr/>
                </a:tc>
                <a:tc>
                  <a:txBody>
                    <a:bodyPr/>
                    <a:lstStyle/>
                    <a:p>
                      <a:pPr algn="l" fontAlgn="b"/>
                      <a:r>
                        <a:rPr lang="cs-CZ" sz="1400" u="none" strike="noStrike" dirty="0">
                          <a:effectLst/>
                        </a:rPr>
                        <a:t>2.10 Nano-technology</a:t>
                      </a:r>
                      <a:endParaRPr lang="cs-CZ" sz="1400" b="0" i="0" u="none" strike="noStrike" dirty="0">
                        <a:solidFill>
                          <a:srgbClr val="000000"/>
                        </a:solidFill>
                        <a:effectLst/>
                        <a:latin typeface="Calibri" panose="020F0502020204030204" pitchFamily="34" charset="0"/>
                      </a:endParaRPr>
                    </a:p>
                  </a:txBody>
                  <a:tcPr marL="3691" marR="3691" marT="3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0626312"/>
                  </a:ext>
                </a:extLst>
              </a:tr>
              <a:tr h="252338">
                <a:tc vMerge="1">
                  <a:txBody>
                    <a:bodyPr/>
                    <a:lstStyle/>
                    <a:p>
                      <a:endParaRPr lang="cs-CZ"/>
                    </a:p>
                  </a:txBody>
                  <a:tcPr/>
                </a:tc>
                <a:tc>
                  <a:txBody>
                    <a:bodyPr/>
                    <a:lstStyle/>
                    <a:p>
                      <a:pPr algn="l" fontAlgn="b"/>
                      <a:r>
                        <a:rPr lang="en-US" sz="1400" u="none" strike="noStrike" dirty="0">
                          <a:effectLst/>
                        </a:rPr>
                        <a:t>2.11 Other engineering and technologies</a:t>
                      </a:r>
                      <a:endParaRPr lang="en-US" sz="1400" b="0" i="0" u="none" strike="noStrike" dirty="0">
                        <a:solidFill>
                          <a:srgbClr val="000000"/>
                        </a:solidFill>
                        <a:effectLst/>
                        <a:latin typeface="Calibri" panose="020F0502020204030204" pitchFamily="34" charset="0"/>
                      </a:endParaRPr>
                    </a:p>
                  </a:txBody>
                  <a:tcPr marL="3691" marR="3691" marT="3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8699265"/>
                  </a:ext>
                </a:extLst>
              </a:tr>
              <a:tr h="252338">
                <a:tc vMerge="1">
                  <a:txBody>
                    <a:bodyPr/>
                    <a:lstStyle/>
                    <a:p>
                      <a:endParaRPr lang="cs-CZ"/>
                    </a:p>
                  </a:txBody>
                  <a:tcPr/>
                </a:tc>
                <a:tc>
                  <a:txBody>
                    <a:bodyPr/>
                    <a:lstStyle/>
                    <a:p>
                      <a:pPr algn="l" fontAlgn="b"/>
                      <a:r>
                        <a:rPr lang="en-US" sz="1400" u="none" strike="noStrike" dirty="0">
                          <a:effectLst/>
                        </a:rPr>
                        <a:t>2.2 Electrical engineering, Electronic engineering, Information engineering</a:t>
                      </a:r>
                      <a:endParaRPr lang="en-US" sz="1400" b="0" i="0" u="none" strike="noStrike" dirty="0">
                        <a:solidFill>
                          <a:srgbClr val="000000"/>
                        </a:solidFill>
                        <a:effectLst/>
                        <a:latin typeface="Calibri" panose="020F0502020204030204" pitchFamily="34" charset="0"/>
                      </a:endParaRPr>
                    </a:p>
                  </a:txBody>
                  <a:tcPr marL="3691" marR="3691" marT="3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5111545"/>
                  </a:ext>
                </a:extLst>
              </a:tr>
              <a:tr h="252338">
                <a:tc vMerge="1">
                  <a:txBody>
                    <a:bodyPr/>
                    <a:lstStyle/>
                    <a:p>
                      <a:endParaRPr lang="cs-CZ"/>
                    </a:p>
                  </a:txBody>
                  <a:tcPr/>
                </a:tc>
                <a:tc>
                  <a:txBody>
                    <a:bodyPr/>
                    <a:lstStyle/>
                    <a:p>
                      <a:pPr algn="l" fontAlgn="b"/>
                      <a:r>
                        <a:rPr lang="cs-CZ" sz="1400" u="none" strike="noStrike" dirty="0">
                          <a:effectLst/>
                        </a:rPr>
                        <a:t>2.3 </a:t>
                      </a:r>
                      <a:r>
                        <a:rPr lang="cs-CZ" sz="1400" u="none" strike="noStrike" dirty="0" err="1">
                          <a:effectLst/>
                        </a:rPr>
                        <a:t>Mechanical</a:t>
                      </a:r>
                      <a:r>
                        <a:rPr lang="cs-CZ" sz="1400" u="none" strike="noStrike" dirty="0">
                          <a:effectLst/>
                        </a:rPr>
                        <a:t> </a:t>
                      </a:r>
                      <a:r>
                        <a:rPr lang="cs-CZ" sz="1400" u="none" strike="noStrike" dirty="0" err="1">
                          <a:effectLst/>
                        </a:rPr>
                        <a:t>engineering</a:t>
                      </a:r>
                      <a:endParaRPr lang="cs-CZ" sz="1400" b="0" i="0" u="none" strike="noStrike" dirty="0">
                        <a:solidFill>
                          <a:srgbClr val="000000"/>
                        </a:solidFill>
                        <a:effectLst/>
                        <a:latin typeface="Calibri" panose="020F0502020204030204" pitchFamily="34" charset="0"/>
                      </a:endParaRPr>
                    </a:p>
                  </a:txBody>
                  <a:tcPr marL="3691" marR="3691" marT="3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9869415"/>
                  </a:ext>
                </a:extLst>
              </a:tr>
              <a:tr h="252338">
                <a:tc vMerge="1">
                  <a:txBody>
                    <a:bodyPr/>
                    <a:lstStyle/>
                    <a:p>
                      <a:endParaRPr lang="cs-CZ"/>
                    </a:p>
                  </a:txBody>
                  <a:tcPr/>
                </a:tc>
                <a:tc>
                  <a:txBody>
                    <a:bodyPr/>
                    <a:lstStyle/>
                    <a:p>
                      <a:pPr algn="l" fontAlgn="b"/>
                      <a:r>
                        <a:rPr lang="cs-CZ" sz="1400" u="none" strike="noStrike" dirty="0">
                          <a:effectLst/>
                        </a:rPr>
                        <a:t>2.4 </a:t>
                      </a:r>
                      <a:r>
                        <a:rPr lang="cs-CZ" sz="1400" u="none" strike="noStrike" dirty="0" err="1">
                          <a:effectLst/>
                        </a:rPr>
                        <a:t>Chemical</a:t>
                      </a:r>
                      <a:r>
                        <a:rPr lang="cs-CZ" sz="1400" u="none" strike="noStrike" dirty="0">
                          <a:effectLst/>
                        </a:rPr>
                        <a:t> </a:t>
                      </a:r>
                      <a:r>
                        <a:rPr lang="cs-CZ" sz="1400" u="none" strike="noStrike" dirty="0" err="1">
                          <a:effectLst/>
                        </a:rPr>
                        <a:t>engineering</a:t>
                      </a:r>
                      <a:endParaRPr lang="cs-CZ" sz="1400" b="0" i="0" u="none" strike="noStrike" dirty="0">
                        <a:solidFill>
                          <a:srgbClr val="000000"/>
                        </a:solidFill>
                        <a:effectLst/>
                        <a:latin typeface="Calibri" panose="020F0502020204030204" pitchFamily="34" charset="0"/>
                      </a:endParaRPr>
                    </a:p>
                  </a:txBody>
                  <a:tcPr marL="3691" marR="3691" marT="3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5045086"/>
                  </a:ext>
                </a:extLst>
              </a:tr>
              <a:tr h="252338">
                <a:tc vMerge="1">
                  <a:txBody>
                    <a:bodyPr/>
                    <a:lstStyle/>
                    <a:p>
                      <a:endParaRPr lang="cs-CZ"/>
                    </a:p>
                  </a:txBody>
                  <a:tcPr/>
                </a:tc>
                <a:tc>
                  <a:txBody>
                    <a:bodyPr/>
                    <a:lstStyle/>
                    <a:p>
                      <a:pPr algn="l" fontAlgn="b"/>
                      <a:r>
                        <a:rPr lang="cs-CZ" sz="1400" u="none" strike="noStrike" dirty="0">
                          <a:effectLst/>
                        </a:rPr>
                        <a:t>2.5 </a:t>
                      </a:r>
                      <a:r>
                        <a:rPr lang="cs-CZ" sz="1400" u="none" strike="noStrike" dirty="0" err="1">
                          <a:effectLst/>
                        </a:rPr>
                        <a:t>Materials</a:t>
                      </a:r>
                      <a:r>
                        <a:rPr lang="cs-CZ" sz="1400" u="none" strike="noStrike" dirty="0">
                          <a:effectLst/>
                        </a:rPr>
                        <a:t> </a:t>
                      </a:r>
                      <a:r>
                        <a:rPr lang="cs-CZ" sz="1400" u="none" strike="noStrike" dirty="0" err="1">
                          <a:effectLst/>
                        </a:rPr>
                        <a:t>engineering</a:t>
                      </a:r>
                      <a:endParaRPr lang="cs-CZ" sz="1400" b="0" i="0" u="none" strike="noStrike" dirty="0">
                        <a:solidFill>
                          <a:srgbClr val="000000"/>
                        </a:solidFill>
                        <a:effectLst/>
                        <a:latin typeface="Calibri" panose="020F0502020204030204" pitchFamily="34" charset="0"/>
                      </a:endParaRPr>
                    </a:p>
                  </a:txBody>
                  <a:tcPr marL="3691" marR="3691" marT="3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4932007"/>
                  </a:ext>
                </a:extLst>
              </a:tr>
              <a:tr h="252338">
                <a:tc vMerge="1">
                  <a:txBody>
                    <a:bodyPr/>
                    <a:lstStyle/>
                    <a:p>
                      <a:endParaRPr lang="cs-CZ"/>
                    </a:p>
                  </a:txBody>
                  <a:tcPr/>
                </a:tc>
                <a:tc>
                  <a:txBody>
                    <a:bodyPr/>
                    <a:lstStyle/>
                    <a:p>
                      <a:pPr algn="l" fontAlgn="b"/>
                      <a:r>
                        <a:rPr lang="cs-CZ" sz="1400" u="none" strike="noStrike" dirty="0">
                          <a:effectLst/>
                        </a:rPr>
                        <a:t>2.6 </a:t>
                      </a:r>
                      <a:r>
                        <a:rPr lang="cs-CZ" sz="1400" u="none" strike="noStrike" dirty="0" err="1">
                          <a:effectLst/>
                        </a:rPr>
                        <a:t>Medical</a:t>
                      </a:r>
                      <a:r>
                        <a:rPr lang="cs-CZ" sz="1400" u="none" strike="noStrike" dirty="0">
                          <a:effectLst/>
                        </a:rPr>
                        <a:t> </a:t>
                      </a:r>
                      <a:r>
                        <a:rPr lang="cs-CZ" sz="1400" u="none" strike="noStrike" dirty="0" err="1">
                          <a:effectLst/>
                        </a:rPr>
                        <a:t>engineering</a:t>
                      </a:r>
                      <a:endParaRPr lang="cs-CZ" sz="1400" b="0" i="0" u="none" strike="noStrike" dirty="0">
                        <a:solidFill>
                          <a:srgbClr val="000000"/>
                        </a:solidFill>
                        <a:effectLst/>
                        <a:latin typeface="Calibri" panose="020F0502020204030204" pitchFamily="34" charset="0"/>
                      </a:endParaRPr>
                    </a:p>
                  </a:txBody>
                  <a:tcPr marL="3691" marR="3691" marT="3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4156158"/>
                  </a:ext>
                </a:extLst>
              </a:tr>
              <a:tr h="252338">
                <a:tc vMerge="1">
                  <a:txBody>
                    <a:bodyPr/>
                    <a:lstStyle/>
                    <a:p>
                      <a:endParaRPr lang="cs-CZ"/>
                    </a:p>
                  </a:txBody>
                  <a:tcPr/>
                </a:tc>
                <a:tc>
                  <a:txBody>
                    <a:bodyPr/>
                    <a:lstStyle/>
                    <a:p>
                      <a:pPr algn="l" fontAlgn="b"/>
                      <a:r>
                        <a:rPr lang="cs-CZ" sz="1400" u="none" strike="noStrike" dirty="0">
                          <a:effectLst/>
                        </a:rPr>
                        <a:t>2.7 </a:t>
                      </a:r>
                      <a:r>
                        <a:rPr lang="cs-CZ" sz="1400" u="none" strike="noStrike" dirty="0" err="1">
                          <a:effectLst/>
                        </a:rPr>
                        <a:t>Environmental</a:t>
                      </a:r>
                      <a:r>
                        <a:rPr lang="cs-CZ" sz="1400" u="none" strike="noStrike" dirty="0">
                          <a:effectLst/>
                        </a:rPr>
                        <a:t> </a:t>
                      </a:r>
                      <a:r>
                        <a:rPr lang="cs-CZ" sz="1400" u="none" strike="noStrike" dirty="0" err="1">
                          <a:effectLst/>
                        </a:rPr>
                        <a:t>engineering</a:t>
                      </a:r>
                      <a:endParaRPr lang="cs-CZ" sz="1400" b="0" i="0" u="none" strike="noStrike" dirty="0">
                        <a:solidFill>
                          <a:srgbClr val="000000"/>
                        </a:solidFill>
                        <a:effectLst/>
                        <a:latin typeface="Calibri" panose="020F0502020204030204" pitchFamily="34" charset="0"/>
                      </a:endParaRPr>
                    </a:p>
                  </a:txBody>
                  <a:tcPr marL="3691" marR="3691" marT="3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0183720"/>
                  </a:ext>
                </a:extLst>
              </a:tr>
              <a:tr h="252338">
                <a:tc vMerge="1">
                  <a:txBody>
                    <a:bodyPr/>
                    <a:lstStyle/>
                    <a:p>
                      <a:endParaRPr lang="cs-CZ"/>
                    </a:p>
                  </a:txBody>
                  <a:tcPr/>
                </a:tc>
                <a:tc>
                  <a:txBody>
                    <a:bodyPr/>
                    <a:lstStyle/>
                    <a:p>
                      <a:pPr algn="l" fontAlgn="b"/>
                      <a:r>
                        <a:rPr lang="cs-CZ" sz="1400" u="none" strike="noStrike" dirty="0">
                          <a:effectLst/>
                        </a:rPr>
                        <a:t>2.8 </a:t>
                      </a:r>
                      <a:r>
                        <a:rPr lang="cs-CZ" sz="1400" u="none" strike="noStrike" dirty="0" err="1">
                          <a:effectLst/>
                        </a:rPr>
                        <a:t>Environmental</a:t>
                      </a:r>
                      <a:r>
                        <a:rPr lang="cs-CZ" sz="1400" u="none" strike="noStrike" dirty="0">
                          <a:effectLst/>
                        </a:rPr>
                        <a:t> biotechnology</a:t>
                      </a:r>
                      <a:endParaRPr lang="cs-CZ" sz="1400" b="0" i="0" u="none" strike="noStrike" dirty="0">
                        <a:solidFill>
                          <a:srgbClr val="000000"/>
                        </a:solidFill>
                        <a:effectLst/>
                        <a:latin typeface="Calibri" panose="020F0502020204030204" pitchFamily="34" charset="0"/>
                      </a:endParaRPr>
                    </a:p>
                  </a:txBody>
                  <a:tcPr marL="3691" marR="3691" marT="3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4494174"/>
                  </a:ext>
                </a:extLst>
              </a:tr>
              <a:tr h="252338">
                <a:tc vMerge="1">
                  <a:txBody>
                    <a:bodyPr/>
                    <a:lstStyle/>
                    <a:p>
                      <a:endParaRPr lang="cs-CZ"/>
                    </a:p>
                  </a:txBody>
                  <a:tcPr/>
                </a:tc>
                <a:tc>
                  <a:txBody>
                    <a:bodyPr/>
                    <a:lstStyle/>
                    <a:p>
                      <a:pPr algn="l" fontAlgn="b"/>
                      <a:r>
                        <a:rPr lang="cs-CZ" sz="1400" u="none" strike="noStrike" dirty="0">
                          <a:effectLst/>
                        </a:rPr>
                        <a:t>2.9 </a:t>
                      </a:r>
                      <a:r>
                        <a:rPr lang="cs-CZ" sz="1400" u="none" strike="noStrike" dirty="0" err="1">
                          <a:effectLst/>
                        </a:rPr>
                        <a:t>Industrial</a:t>
                      </a:r>
                      <a:r>
                        <a:rPr lang="cs-CZ" sz="1400" u="none" strike="noStrike" dirty="0">
                          <a:effectLst/>
                        </a:rPr>
                        <a:t> biotechnology</a:t>
                      </a:r>
                      <a:endParaRPr lang="cs-CZ" sz="1400" b="0" i="0" u="none" strike="noStrike" dirty="0">
                        <a:solidFill>
                          <a:srgbClr val="000000"/>
                        </a:solidFill>
                        <a:effectLst/>
                        <a:latin typeface="Calibri" panose="020F0502020204030204" pitchFamily="34" charset="0"/>
                      </a:endParaRPr>
                    </a:p>
                  </a:txBody>
                  <a:tcPr marL="3691" marR="3691" marT="3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1404691"/>
                  </a:ext>
                </a:extLst>
              </a:tr>
              <a:tr h="252338">
                <a:tc rowSpan="3">
                  <a:txBody>
                    <a:bodyPr/>
                    <a:lstStyle/>
                    <a:p>
                      <a:pPr algn="l" fontAlgn="ctr"/>
                      <a:r>
                        <a:rPr lang="en-US" sz="1400" u="none" strike="noStrike">
                          <a:effectLst/>
                        </a:rPr>
                        <a:t>3. Medical and Health Sciences</a:t>
                      </a:r>
                      <a:endParaRPr lang="en-US" sz="1400" b="0" i="0" u="none" strike="noStrike">
                        <a:solidFill>
                          <a:srgbClr val="000000"/>
                        </a:solidFill>
                        <a:effectLst/>
                        <a:latin typeface="Calibri" panose="020F0502020204030204" pitchFamily="34" charset="0"/>
                      </a:endParaRPr>
                    </a:p>
                  </a:txBody>
                  <a:tcPr marL="3691" marR="3691" marT="3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cs-CZ" sz="1400" u="none" strike="noStrike" dirty="0">
                          <a:effectLst/>
                        </a:rPr>
                        <a:t>3.1 Basic </a:t>
                      </a:r>
                      <a:r>
                        <a:rPr lang="cs-CZ" sz="1400" u="none" strike="noStrike" dirty="0" err="1">
                          <a:effectLst/>
                        </a:rPr>
                        <a:t>medicine</a:t>
                      </a:r>
                      <a:endParaRPr lang="cs-CZ" sz="1400" b="0" i="0" u="none" strike="noStrike" dirty="0">
                        <a:solidFill>
                          <a:srgbClr val="000000"/>
                        </a:solidFill>
                        <a:effectLst/>
                        <a:latin typeface="Calibri" panose="020F0502020204030204" pitchFamily="34" charset="0"/>
                      </a:endParaRPr>
                    </a:p>
                  </a:txBody>
                  <a:tcPr marL="3691" marR="3691" marT="3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1852898"/>
                  </a:ext>
                </a:extLst>
              </a:tr>
              <a:tr h="252338">
                <a:tc vMerge="1">
                  <a:txBody>
                    <a:bodyPr/>
                    <a:lstStyle/>
                    <a:p>
                      <a:endParaRPr lang="cs-CZ"/>
                    </a:p>
                  </a:txBody>
                  <a:tcPr/>
                </a:tc>
                <a:tc>
                  <a:txBody>
                    <a:bodyPr/>
                    <a:lstStyle/>
                    <a:p>
                      <a:pPr algn="l" fontAlgn="b"/>
                      <a:r>
                        <a:rPr lang="cs-CZ" sz="1400" u="none" strike="noStrike" dirty="0">
                          <a:effectLst/>
                        </a:rPr>
                        <a:t>3.2 </a:t>
                      </a:r>
                      <a:r>
                        <a:rPr lang="cs-CZ" sz="1400" u="none" strike="noStrike" dirty="0" err="1">
                          <a:effectLst/>
                        </a:rPr>
                        <a:t>Clinical</a:t>
                      </a:r>
                      <a:r>
                        <a:rPr lang="cs-CZ" sz="1400" u="none" strike="noStrike" dirty="0">
                          <a:effectLst/>
                        </a:rPr>
                        <a:t> </a:t>
                      </a:r>
                      <a:r>
                        <a:rPr lang="cs-CZ" sz="1400" u="none" strike="noStrike" dirty="0" err="1">
                          <a:effectLst/>
                        </a:rPr>
                        <a:t>medicine</a:t>
                      </a:r>
                      <a:endParaRPr lang="cs-CZ" sz="1400" b="0" i="0" u="none" strike="noStrike" dirty="0">
                        <a:solidFill>
                          <a:srgbClr val="000000"/>
                        </a:solidFill>
                        <a:effectLst/>
                        <a:latin typeface="Calibri" panose="020F0502020204030204" pitchFamily="34" charset="0"/>
                      </a:endParaRPr>
                    </a:p>
                  </a:txBody>
                  <a:tcPr marL="3691" marR="3691" marT="3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5432765"/>
                  </a:ext>
                </a:extLst>
              </a:tr>
              <a:tr h="252338">
                <a:tc vMerge="1">
                  <a:txBody>
                    <a:bodyPr/>
                    <a:lstStyle/>
                    <a:p>
                      <a:endParaRPr lang="cs-CZ"/>
                    </a:p>
                  </a:txBody>
                  <a:tcPr/>
                </a:tc>
                <a:tc>
                  <a:txBody>
                    <a:bodyPr/>
                    <a:lstStyle/>
                    <a:p>
                      <a:pPr algn="l" fontAlgn="b"/>
                      <a:r>
                        <a:rPr lang="cs-CZ" sz="1400" u="none" strike="noStrike" dirty="0">
                          <a:effectLst/>
                        </a:rPr>
                        <a:t>3.3 </a:t>
                      </a:r>
                      <a:r>
                        <a:rPr lang="cs-CZ" sz="1400" u="none" strike="noStrike" dirty="0" err="1">
                          <a:effectLst/>
                        </a:rPr>
                        <a:t>Health</a:t>
                      </a:r>
                      <a:r>
                        <a:rPr lang="cs-CZ" sz="1400" u="none" strike="noStrike" dirty="0">
                          <a:effectLst/>
                        </a:rPr>
                        <a:t> </a:t>
                      </a:r>
                      <a:r>
                        <a:rPr lang="cs-CZ" sz="1400" u="none" strike="noStrike" dirty="0" err="1">
                          <a:effectLst/>
                        </a:rPr>
                        <a:t>sciences</a:t>
                      </a:r>
                      <a:endParaRPr lang="cs-CZ" sz="1400" b="0" i="0" u="none" strike="noStrike" dirty="0">
                        <a:solidFill>
                          <a:srgbClr val="000000"/>
                        </a:solidFill>
                        <a:effectLst/>
                        <a:latin typeface="Calibri" panose="020F0502020204030204" pitchFamily="34" charset="0"/>
                      </a:endParaRPr>
                    </a:p>
                  </a:txBody>
                  <a:tcPr marL="3691" marR="3691" marT="3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366102"/>
                  </a:ext>
                </a:extLst>
              </a:tr>
            </a:tbl>
          </a:graphicData>
        </a:graphic>
      </p:graphicFrame>
      <p:sp>
        <p:nvSpPr>
          <p:cNvPr id="8" name="Title 1">
            <a:extLst>
              <a:ext uri="{FF2B5EF4-FFF2-40B4-BE49-F238E27FC236}">
                <a16:creationId xmlns:a16="http://schemas.microsoft.com/office/drawing/2014/main" id="{B5C2B7EF-6FDD-4D63-A4FA-8D13FE6C531F}"/>
              </a:ext>
            </a:extLst>
          </p:cNvPr>
          <p:cNvSpPr>
            <a:spLocks noGrp="1"/>
          </p:cNvSpPr>
          <p:nvPr>
            <p:ph type="title"/>
          </p:nvPr>
        </p:nvSpPr>
        <p:spPr>
          <a:xfrm>
            <a:off x="289972" y="804906"/>
            <a:ext cx="1755798" cy="1845771"/>
          </a:xfrm>
        </p:spPr>
        <p:txBody>
          <a:bodyPr anchor="t" anchorCtr="0">
            <a:noAutofit/>
          </a:bodyPr>
          <a:lstStyle>
            <a:lvl1pPr>
              <a:defRPr sz="2400" b="1" baseline="0">
                <a:solidFill>
                  <a:srgbClr val="0072B6"/>
                </a:solidFill>
                <a:latin typeface="Arial" panose="020B0604020202020204" pitchFamily="34" charset="0"/>
                <a:cs typeface="Arial" panose="020B0604020202020204" pitchFamily="34" charset="0"/>
              </a:defRPr>
            </a:lvl1pPr>
          </a:lstStyle>
          <a:p>
            <a:pPr algn="ctr"/>
            <a:r>
              <a:rPr lang="cs-CZ" sz="1800" dirty="0"/>
              <a:t>Obory FORD</a:t>
            </a:r>
            <a:br>
              <a:rPr lang="cs-CZ" sz="1800" dirty="0"/>
            </a:br>
            <a:r>
              <a:rPr lang="cs-CZ" sz="1800" dirty="0"/>
              <a:t>(40 oborů)</a:t>
            </a:r>
            <a:endParaRPr lang="en-US" sz="1800" dirty="0"/>
          </a:p>
        </p:txBody>
      </p:sp>
      <p:pic>
        <p:nvPicPr>
          <p:cNvPr id="10" name="Obráze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0140" y="156803"/>
            <a:ext cx="579933" cy="392871"/>
          </a:xfrm>
          <a:prstGeom prst="rect">
            <a:avLst/>
          </a:prstGeom>
        </p:spPr>
      </p:pic>
    </p:spTree>
    <p:extLst>
      <p:ext uri="{BB962C8B-B14F-4D97-AF65-F5344CB8AC3E}">
        <p14:creationId xmlns:p14="http://schemas.microsoft.com/office/powerpoint/2010/main" val="3235670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nterni.avcr.cz/miranda2/export/sitesavcr/data.avcr.cz/interni/Dokumenty/logo/ZNACKA-CZE/zakladni-verze/PNG/AVCR_zakladni_znacka_CZ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73" y="196375"/>
            <a:ext cx="1285907" cy="3447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nice 8"/>
          <p:cNvCxnSpPr/>
          <p:nvPr/>
        </p:nvCxnSpPr>
        <p:spPr>
          <a:xfrm flipV="1">
            <a:off x="606164" y="553056"/>
            <a:ext cx="7886700" cy="38100"/>
          </a:xfrm>
          <a:prstGeom prst="line">
            <a:avLst/>
          </a:prstGeom>
          <a:ln w="10160"/>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fld id="{C17EE6DA-A286-43A2-9010-EEC046E09579}" type="slidenum">
              <a:rPr lang="cs-CZ" smtClean="0"/>
              <a:t>11</a:t>
            </a:fld>
            <a:endParaRPr lang="cs-CZ" dirty="0"/>
          </a:p>
        </p:txBody>
      </p:sp>
      <p:graphicFrame>
        <p:nvGraphicFramePr>
          <p:cNvPr id="4" name="Tabulka 3">
            <a:extLst>
              <a:ext uri="{FF2B5EF4-FFF2-40B4-BE49-F238E27FC236}">
                <a16:creationId xmlns:a16="http://schemas.microsoft.com/office/drawing/2014/main" id="{6898FE67-95B4-426A-AE94-49764CA72AB1}"/>
              </a:ext>
            </a:extLst>
          </p:cNvPr>
          <p:cNvGraphicFramePr>
            <a:graphicFrameLocks noGrp="1"/>
          </p:cNvGraphicFramePr>
          <p:nvPr>
            <p:extLst>
              <p:ext uri="{D42A27DB-BD31-4B8C-83A1-F6EECF244321}">
                <p14:modId xmlns:p14="http://schemas.microsoft.com/office/powerpoint/2010/main" val="3737019530"/>
              </p:ext>
            </p:extLst>
          </p:nvPr>
        </p:nvGraphicFramePr>
        <p:xfrm>
          <a:off x="2322095" y="804906"/>
          <a:ext cx="6721882" cy="5500043"/>
        </p:xfrm>
        <a:graphic>
          <a:graphicData uri="http://schemas.openxmlformats.org/drawingml/2006/table">
            <a:tbl>
              <a:tblPr>
                <a:tableStyleId>{5C22544A-7EE6-4342-B048-85BDC9FD1C3A}</a:tableStyleId>
              </a:tblPr>
              <a:tblGrid>
                <a:gridCol w="2181352">
                  <a:extLst>
                    <a:ext uri="{9D8B030D-6E8A-4147-A177-3AD203B41FA5}">
                      <a16:colId xmlns:a16="http://schemas.microsoft.com/office/drawing/2014/main" val="2679759935"/>
                    </a:ext>
                  </a:extLst>
                </a:gridCol>
                <a:gridCol w="4540530">
                  <a:extLst>
                    <a:ext uri="{9D8B030D-6E8A-4147-A177-3AD203B41FA5}">
                      <a16:colId xmlns:a16="http://schemas.microsoft.com/office/drawing/2014/main" val="2171959100"/>
                    </a:ext>
                  </a:extLst>
                </a:gridCol>
              </a:tblGrid>
              <a:tr h="288215">
                <a:tc>
                  <a:txBody>
                    <a:bodyPr/>
                    <a:lstStyle/>
                    <a:p>
                      <a:pPr algn="l" fontAlgn="b"/>
                      <a:r>
                        <a:rPr lang="cs-CZ" sz="1600" b="1" u="none" strike="noStrike" dirty="0">
                          <a:effectLst/>
                        </a:rPr>
                        <a:t>Oborová skupina</a:t>
                      </a:r>
                      <a:endParaRPr lang="cs-CZ" sz="1600" b="1" i="0" u="none" strike="noStrike" dirty="0">
                        <a:solidFill>
                          <a:srgbClr val="000000"/>
                        </a:solidFill>
                        <a:effectLst/>
                        <a:latin typeface="Calibri" panose="020F0502020204030204" pitchFamily="34" charset="0"/>
                      </a:endParaRPr>
                    </a:p>
                  </a:txBody>
                  <a:tcPr marL="3691" marR="3691" marT="3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cs-CZ" sz="1600" b="1" u="none" strike="noStrike" dirty="0">
                          <a:effectLst/>
                        </a:rPr>
                        <a:t>Obor (FORD)</a:t>
                      </a:r>
                      <a:endParaRPr lang="cs-CZ" sz="1600" b="1" i="0" u="none" strike="noStrike" dirty="0">
                        <a:solidFill>
                          <a:srgbClr val="000000"/>
                        </a:solidFill>
                        <a:effectLst/>
                        <a:latin typeface="Calibri" panose="020F0502020204030204" pitchFamily="34" charset="0"/>
                      </a:endParaRPr>
                    </a:p>
                  </a:txBody>
                  <a:tcPr marL="3691" marR="3691" marT="3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5742901"/>
                  </a:ext>
                </a:extLst>
              </a:tr>
              <a:tr h="288215">
                <a:tc rowSpan="4">
                  <a:txBody>
                    <a:bodyPr/>
                    <a:lstStyle/>
                    <a:p>
                      <a:pPr algn="l" fontAlgn="ctr"/>
                      <a:r>
                        <a:rPr lang="en-US" sz="1600" u="none" strike="noStrike">
                          <a:effectLst/>
                        </a:rPr>
                        <a:t>4. Agricultural and veterinary sciences</a:t>
                      </a:r>
                      <a:endParaRPr lang="en-US" sz="1600" b="0" i="0" u="none" strike="noStrike">
                        <a:solidFill>
                          <a:srgbClr val="000000"/>
                        </a:solidFill>
                        <a:effectLst/>
                        <a:latin typeface="Calibri" panose="020F0502020204030204" pitchFamily="34" charset="0"/>
                      </a:endParaRPr>
                    </a:p>
                  </a:txBody>
                  <a:tcPr marL="3691" marR="3691" marT="3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600" u="none" strike="noStrike" dirty="0">
                          <a:effectLst/>
                        </a:rPr>
                        <a:t>4.1 Agriculture, Forestry, and Fisheries</a:t>
                      </a:r>
                      <a:endParaRPr lang="en-US" sz="1600" b="0" i="0" u="none" strike="noStrike" dirty="0">
                        <a:solidFill>
                          <a:srgbClr val="000000"/>
                        </a:solidFill>
                        <a:effectLst/>
                        <a:latin typeface="Calibri" panose="020F0502020204030204" pitchFamily="34" charset="0"/>
                      </a:endParaRPr>
                    </a:p>
                  </a:txBody>
                  <a:tcPr marL="3691" marR="3691" marT="3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9608884"/>
                  </a:ext>
                </a:extLst>
              </a:tr>
              <a:tr h="288215">
                <a:tc vMerge="1">
                  <a:txBody>
                    <a:bodyPr/>
                    <a:lstStyle/>
                    <a:p>
                      <a:endParaRPr lang="cs-CZ"/>
                    </a:p>
                  </a:txBody>
                  <a:tcPr/>
                </a:tc>
                <a:tc>
                  <a:txBody>
                    <a:bodyPr/>
                    <a:lstStyle/>
                    <a:p>
                      <a:pPr algn="l" fontAlgn="b"/>
                      <a:r>
                        <a:rPr lang="en-US" sz="1600" u="none" strike="noStrike" dirty="0">
                          <a:effectLst/>
                        </a:rPr>
                        <a:t>4.2 Animal and Dairy science</a:t>
                      </a:r>
                      <a:endParaRPr lang="en-US" sz="1600" b="0" i="0" u="none" strike="noStrike" dirty="0">
                        <a:solidFill>
                          <a:srgbClr val="000000"/>
                        </a:solidFill>
                        <a:effectLst/>
                        <a:latin typeface="Calibri" panose="020F0502020204030204" pitchFamily="34" charset="0"/>
                      </a:endParaRPr>
                    </a:p>
                  </a:txBody>
                  <a:tcPr marL="3691" marR="3691" marT="3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5937994"/>
                  </a:ext>
                </a:extLst>
              </a:tr>
              <a:tr h="288215">
                <a:tc vMerge="1">
                  <a:txBody>
                    <a:bodyPr/>
                    <a:lstStyle/>
                    <a:p>
                      <a:endParaRPr lang="cs-CZ"/>
                    </a:p>
                  </a:txBody>
                  <a:tcPr/>
                </a:tc>
                <a:tc>
                  <a:txBody>
                    <a:bodyPr/>
                    <a:lstStyle/>
                    <a:p>
                      <a:pPr algn="l" fontAlgn="b"/>
                      <a:r>
                        <a:rPr lang="cs-CZ" sz="1600" u="none" strike="noStrike">
                          <a:effectLst/>
                        </a:rPr>
                        <a:t>4.3 Veterinary science</a:t>
                      </a:r>
                      <a:endParaRPr lang="cs-CZ" sz="1600" b="0" i="0" u="none" strike="noStrike">
                        <a:solidFill>
                          <a:srgbClr val="000000"/>
                        </a:solidFill>
                        <a:effectLst/>
                        <a:latin typeface="Calibri" panose="020F0502020204030204" pitchFamily="34" charset="0"/>
                      </a:endParaRPr>
                    </a:p>
                  </a:txBody>
                  <a:tcPr marL="3691" marR="3691" marT="3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717786"/>
                  </a:ext>
                </a:extLst>
              </a:tr>
              <a:tr h="288215">
                <a:tc vMerge="1">
                  <a:txBody>
                    <a:bodyPr/>
                    <a:lstStyle/>
                    <a:p>
                      <a:endParaRPr lang="cs-CZ"/>
                    </a:p>
                  </a:txBody>
                  <a:tcPr/>
                </a:tc>
                <a:tc>
                  <a:txBody>
                    <a:bodyPr/>
                    <a:lstStyle/>
                    <a:p>
                      <a:pPr algn="l" fontAlgn="b"/>
                      <a:r>
                        <a:rPr lang="cs-CZ" sz="1600" u="none" strike="noStrike" dirty="0">
                          <a:effectLst/>
                        </a:rPr>
                        <a:t>4.5 </a:t>
                      </a:r>
                      <a:r>
                        <a:rPr lang="cs-CZ" sz="1600" u="none" strike="noStrike" dirty="0" err="1">
                          <a:effectLst/>
                        </a:rPr>
                        <a:t>Other</a:t>
                      </a:r>
                      <a:r>
                        <a:rPr lang="cs-CZ" sz="1600" u="none" strike="noStrike" dirty="0">
                          <a:effectLst/>
                        </a:rPr>
                        <a:t> </a:t>
                      </a:r>
                      <a:r>
                        <a:rPr lang="cs-CZ" sz="1600" u="none" strike="noStrike" dirty="0" err="1">
                          <a:effectLst/>
                        </a:rPr>
                        <a:t>agricultural</a:t>
                      </a:r>
                      <a:r>
                        <a:rPr lang="cs-CZ" sz="1600" u="none" strike="noStrike" dirty="0">
                          <a:effectLst/>
                        </a:rPr>
                        <a:t> </a:t>
                      </a:r>
                      <a:r>
                        <a:rPr lang="cs-CZ" sz="1600" u="none" strike="noStrike" dirty="0" err="1">
                          <a:effectLst/>
                        </a:rPr>
                        <a:t>sciences</a:t>
                      </a:r>
                      <a:endParaRPr lang="cs-CZ" sz="1600" b="0" i="0" u="none" strike="noStrike" dirty="0">
                        <a:solidFill>
                          <a:srgbClr val="000000"/>
                        </a:solidFill>
                        <a:effectLst/>
                        <a:latin typeface="Calibri" panose="020F0502020204030204" pitchFamily="34" charset="0"/>
                      </a:endParaRPr>
                    </a:p>
                  </a:txBody>
                  <a:tcPr marL="3691" marR="3691" marT="3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8502903"/>
                  </a:ext>
                </a:extLst>
              </a:tr>
              <a:tr h="288215">
                <a:tc rowSpan="9">
                  <a:txBody>
                    <a:bodyPr/>
                    <a:lstStyle/>
                    <a:p>
                      <a:pPr algn="l" fontAlgn="ctr"/>
                      <a:r>
                        <a:rPr lang="cs-CZ" sz="1600" u="none" strike="noStrike" dirty="0">
                          <a:effectLst/>
                        </a:rPr>
                        <a:t>5. </a:t>
                      </a:r>
                      <a:r>
                        <a:rPr lang="cs-CZ" sz="1600" u="none" strike="noStrike" dirty="0" err="1">
                          <a:effectLst/>
                        </a:rPr>
                        <a:t>Social</a:t>
                      </a:r>
                      <a:r>
                        <a:rPr lang="cs-CZ" sz="1600" u="none" strike="noStrike" dirty="0">
                          <a:effectLst/>
                        </a:rPr>
                        <a:t> </a:t>
                      </a:r>
                      <a:r>
                        <a:rPr lang="cs-CZ" sz="1600" u="none" strike="noStrike" dirty="0" err="1">
                          <a:effectLst/>
                        </a:rPr>
                        <a:t>Sciences</a:t>
                      </a:r>
                      <a:endParaRPr lang="cs-CZ" sz="1600" b="0" i="0" u="none" strike="noStrike" dirty="0">
                        <a:solidFill>
                          <a:srgbClr val="000000"/>
                        </a:solidFill>
                        <a:effectLst/>
                        <a:latin typeface="Calibri" panose="020F0502020204030204" pitchFamily="34" charset="0"/>
                      </a:endParaRPr>
                    </a:p>
                  </a:txBody>
                  <a:tcPr marL="3691" marR="3691" marT="3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600" u="none" strike="noStrike">
                          <a:effectLst/>
                        </a:rPr>
                        <a:t>5.1 Psychology and cognitive sciences</a:t>
                      </a:r>
                      <a:endParaRPr lang="en-US" sz="1600" b="0" i="0" u="none" strike="noStrike">
                        <a:solidFill>
                          <a:srgbClr val="000000"/>
                        </a:solidFill>
                        <a:effectLst/>
                        <a:latin typeface="Calibri" panose="020F0502020204030204" pitchFamily="34" charset="0"/>
                      </a:endParaRPr>
                    </a:p>
                  </a:txBody>
                  <a:tcPr marL="3691" marR="3691" marT="3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0050029"/>
                  </a:ext>
                </a:extLst>
              </a:tr>
              <a:tr h="288215">
                <a:tc vMerge="1">
                  <a:txBody>
                    <a:bodyPr/>
                    <a:lstStyle/>
                    <a:p>
                      <a:endParaRPr lang="cs-CZ"/>
                    </a:p>
                  </a:txBody>
                  <a:tcPr/>
                </a:tc>
                <a:tc>
                  <a:txBody>
                    <a:bodyPr/>
                    <a:lstStyle/>
                    <a:p>
                      <a:pPr algn="l" fontAlgn="b"/>
                      <a:r>
                        <a:rPr lang="cs-CZ" sz="1600" u="none" strike="noStrike">
                          <a:effectLst/>
                        </a:rPr>
                        <a:t>5.2 Economics and Business</a:t>
                      </a:r>
                      <a:endParaRPr lang="cs-CZ" sz="1600" b="0" i="0" u="none" strike="noStrike">
                        <a:solidFill>
                          <a:srgbClr val="000000"/>
                        </a:solidFill>
                        <a:effectLst/>
                        <a:latin typeface="Calibri" panose="020F0502020204030204" pitchFamily="34" charset="0"/>
                      </a:endParaRPr>
                    </a:p>
                  </a:txBody>
                  <a:tcPr marL="3691" marR="3691" marT="3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190643"/>
                  </a:ext>
                </a:extLst>
              </a:tr>
              <a:tr h="288215">
                <a:tc vMerge="1">
                  <a:txBody>
                    <a:bodyPr/>
                    <a:lstStyle/>
                    <a:p>
                      <a:endParaRPr lang="cs-CZ"/>
                    </a:p>
                  </a:txBody>
                  <a:tcPr/>
                </a:tc>
                <a:tc>
                  <a:txBody>
                    <a:bodyPr/>
                    <a:lstStyle/>
                    <a:p>
                      <a:pPr algn="l" fontAlgn="b"/>
                      <a:r>
                        <a:rPr lang="cs-CZ" sz="1600" u="none" strike="noStrike">
                          <a:effectLst/>
                        </a:rPr>
                        <a:t>5.3 Education</a:t>
                      </a:r>
                      <a:endParaRPr lang="cs-CZ" sz="1600" b="0" i="0" u="none" strike="noStrike">
                        <a:solidFill>
                          <a:srgbClr val="000000"/>
                        </a:solidFill>
                        <a:effectLst/>
                        <a:latin typeface="Calibri" panose="020F0502020204030204" pitchFamily="34" charset="0"/>
                      </a:endParaRPr>
                    </a:p>
                  </a:txBody>
                  <a:tcPr marL="3691" marR="3691" marT="3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43763"/>
                  </a:ext>
                </a:extLst>
              </a:tr>
              <a:tr h="288215">
                <a:tc vMerge="1">
                  <a:txBody>
                    <a:bodyPr/>
                    <a:lstStyle/>
                    <a:p>
                      <a:endParaRPr lang="cs-CZ"/>
                    </a:p>
                  </a:txBody>
                  <a:tcPr/>
                </a:tc>
                <a:tc>
                  <a:txBody>
                    <a:bodyPr/>
                    <a:lstStyle/>
                    <a:p>
                      <a:pPr algn="l" fontAlgn="b"/>
                      <a:r>
                        <a:rPr lang="cs-CZ" sz="1600" u="none" strike="noStrike" dirty="0">
                          <a:effectLst/>
                        </a:rPr>
                        <a:t>5.4 Sociology</a:t>
                      </a:r>
                      <a:endParaRPr lang="cs-CZ" sz="1600" b="0" i="0" u="none" strike="noStrike" dirty="0">
                        <a:solidFill>
                          <a:srgbClr val="000000"/>
                        </a:solidFill>
                        <a:effectLst/>
                        <a:latin typeface="Calibri" panose="020F0502020204030204" pitchFamily="34" charset="0"/>
                      </a:endParaRPr>
                    </a:p>
                  </a:txBody>
                  <a:tcPr marL="3691" marR="3691" marT="3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3539245"/>
                  </a:ext>
                </a:extLst>
              </a:tr>
              <a:tr h="288215">
                <a:tc vMerge="1">
                  <a:txBody>
                    <a:bodyPr/>
                    <a:lstStyle/>
                    <a:p>
                      <a:endParaRPr lang="cs-CZ"/>
                    </a:p>
                  </a:txBody>
                  <a:tcPr/>
                </a:tc>
                <a:tc>
                  <a:txBody>
                    <a:bodyPr/>
                    <a:lstStyle/>
                    <a:p>
                      <a:pPr algn="l" fontAlgn="b"/>
                      <a:r>
                        <a:rPr lang="cs-CZ" sz="1600" u="none" strike="noStrike">
                          <a:effectLst/>
                        </a:rPr>
                        <a:t>5.5 Law</a:t>
                      </a:r>
                      <a:endParaRPr lang="cs-CZ" sz="1600" b="0" i="0" u="none" strike="noStrike">
                        <a:solidFill>
                          <a:srgbClr val="000000"/>
                        </a:solidFill>
                        <a:effectLst/>
                        <a:latin typeface="Calibri" panose="020F0502020204030204" pitchFamily="34" charset="0"/>
                      </a:endParaRPr>
                    </a:p>
                  </a:txBody>
                  <a:tcPr marL="3691" marR="3691" marT="3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2906696"/>
                  </a:ext>
                </a:extLst>
              </a:tr>
              <a:tr h="288215">
                <a:tc vMerge="1">
                  <a:txBody>
                    <a:bodyPr/>
                    <a:lstStyle/>
                    <a:p>
                      <a:endParaRPr lang="cs-CZ"/>
                    </a:p>
                  </a:txBody>
                  <a:tcPr/>
                </a:tc>
                <a:tc>
                  <a:txBody>
                    <a:bodyPr/>
                    <a:lstStyle/>
                    <a:p>
                      <a:pPr algn="l" fontAlgn="b"/>
                      <a:r>
                        <a:rPr lang="cs-CZ" sz="1600" u="none" strike="noStrike" dirty="0">
                          <a:effectLst/>
                        </a:rPr>
                        <a:t>5.6 </a:t>
                      </a:r>
                      <a:r>
                        <a:rPr lang="cs-CZ" sz="1600" u="none" strike="noStrike" dirty="0" err="1">
                          <a:effectLst/>
                        </a:rPr>
                        <a:t>Political</a:t>
                      </a:r>
                      <a:r>
                        <a:rPr lang="cs-CZ" sz="1600" u="none" strike="noStrike" dirty="0">
                          <a:effectLst/>
                        </a:rPr>
                        <a:t> science</a:t>
                      </a:r>
                      <a:endParaRPr lang="cs-CZ" sz="1600" b="0" i="0" u="none" strike="noStrike" dirty="0">
                        <a:solidFill>
                          <a:srgbClr val="000000"/>
                        </a:solidFill>
                        <a:effectLst/>
                        <a:latin typeface="Calibri" panose="020F0502020204030204" pitchFamily="34" charset="0"/>
                      </a:endParaRPr>
                    </a:p>
                  </a:txBody>
                  <a:tcPr marL="3691" marR="3691" marT="3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4938049"/>
                  </a:ext>
                </a:extLst>
              </a:tr>
              <a:tr h="288215">
                <a:tc vMerge="1">
                  <a:txBody>
                    <a:bodyPr/>
                    <a:lstStyle/>
                    <a:p>
                      <a:endParaRPr lang="cs-CZ"/>
                    </a:p>
                  </a:txBody>
                  <a:tcPr/>
                </a:tc>
                <a:tc>
                  <a:txBody>
                    <a:bodyPr/>
                    <a:lstStyle/>
                    <a:p>
                      <a:pPr algn="l" fontAlgn="b"/>
                      <a:r>
                        <a:rPr lang="en-US" sz="1600" u="none" strike="noStrike">
                          <a:effectLst/>
                        </a:rPr>
                        <a:t>5.7 Social and economic geography</a:t>
                      </a:r>
                      <a:endParaRPr lang="en-US" sz="1600" b="0" i="0" u="none" strike="noStrike">
                        <a:solidFill>
                          <a:srgbClr val="000000"/>
                        </a:solidFill>
                        <a:effectLst/>
                        <a:latin typeface="Calibri" panose="020F0502020204030204" pitchFamily="34" charset="0"/>
                      </a:endParaRPr>
                    </a:p>
                  </a:txBody>
                  <a:tcPr marL="3691" marR="3691" marT="3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3076836"/>
                  </a:ext>
                </a:extLst>
              </a:tr>
              <a:tr h="300194">
                <a:tc vMerge="1">
                  <a:txBody>
                    <a:bodyPr/>
                    <a:lstStyle/>
                    <a:p>
                      <a:endParaRPr lang="cs-CZ"/>
                    </a:p>
                  </a:txBody>
                  <a:tcPr/>
                </a:tc>
                <a:tc>
                  <a:txBody>
                    <a:bodyPr/>
                    <a:lstStyle/>
                    <a:p>
                      <a:pPr algn="l" fontAlgn="b"/>
                      <a:r>
                        <a:rPr lang="cs-CZ" sz="1600" u="none" strike="noStrike">
                          <a:effectLst/>
                        </a:rPr>
                        <a:t>5.8 Media and communications</a:t>
                      </a:r>
                      <a:endParaRPr lang="cs-CZ" sz="1600" b="0" i="0" u="none" strike="noStrike">
                        <a:solidFill>
                          <a:srgbClr val="000000"/>
                        </a:solidFill>
                        <a:effectLst/>
                        <a:latin typeface="Calibri" panose="020F0502020204030204" pitchFamily="34" charset="0"/>
                      </a:endParaRPr>
                    </a:p>
                  </a:txBody>
                  <a:tcPr marL="3691" marR="3691" marT="3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2360257"/>
                  </a:ext>
                </a:extLst>
              </a:tr>
              <a:tr h="300194">
                <a:tc vMerge="1">
                  <a:txBody>
                    <a:bodyPr/>
                    <a:lstStyle/>
                    <a:p>
                      <a:endParaRPr lang="cs-CZ"/>
                    </a:p>
                  </a:txBody>
                  <a:tcPr/>
                </a:tc>
                <a:tc>
                  <a:txBody>
                    <a:bodyPr/>
                    <a:lstStyle/>
                    <a:p>
                      <a:pPr algn="l" fontAlgn="b"/>
                      <a:r>
                        <a:rPr lang="cs-CZ" sz="1600" u="none" strike="noStrike">
                          <a:effectLst/>
                        </a:rPr>
                        <a:t>5.9 Other social sciences</a:t>
                      </a:r>
                      <a:endParaRPr lang="cs-CZ" sz="1600" b="0" i="0" u="none" strike="noStrike">
                        <a:solidFill>
                          <a:srgbClr val="000000"/>
                        </a:solidFill>
                        <a:effectLst/>
                        <a:latin typeface="Calibri" panose="020F0502020204030204" pitchFamily="34" charset="0"/>
                      </a:endParaRPr>
                    </a:p>
                  </a:txBody>
                  <a:tcPr marL="3691" marR="3691" marT="3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7488745"/>
                  </a:ext>
                </a:extLst>
              </a:tr>
              <a:tr h="288215">
                <a:tc rowSpan="5">
                  <a:txBody>
                    <a:bodyPr/>
                    <a:lstStyle/>
                    <a:p>
                      <a:pPr algn="l" fontAlgn="ctr"/>
                      <a:r>
                        <a:rPr lang="en-US" sz="1600" u="none" strike="noStrike">
                          <a:effectLst/>
                        </a:rPr>
                        <a:t>6. Humanities and the Arts</a:t>
                      </a:r>
                      <a:endParaRPr lang="en-US" sz="1600" b="0" i="0" u="none" strike="noStrike">
                        <a:solidFill>
                          <a:srgbClr val="000000"/>
                        </a:solidFill>
                        <a:effectLst/>
                        <a:latin typeface="Calibri" panose="020F0502020204030204" pitchFamily="34" charset="0"/>
                      </a:endParaRPr>
                    </a:p>
                  </a:txBody>
                  <a:tcPr marL="3691" marR="3691" marT="3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cs-CZ" sz="1600" u="none" strike="noStrike" dirty="0">
                          <a:effectLst/>
                        </a:rPr>
                        <a:t>6.1 </a:t>
                      </a:r>
                      <a:r>
                        <a:rPr lang="cs-CZ" sz="1600" u="none" strike="noStrike" dirty="0" err="1">
                          <a:effectLst/>
                        </a:rPr>
                        <a:t>History</a:t>
                      </a:r>
                      <a:r>
                        <a:rPr lang="cs-CZ" sz="1600" u="none" strike="noStrike" dirty="0">
                          <a:effectLst/>
                        </a:rPr>
                        <a:t> and </a:t>
                      </a:r>
                      <a:r>
                        <a:rPr lang="cs-CZ" sz="1600" u="none" strike="noStrike" dirty="0" err="1">
                          <a:effectLst/>
                        </a:rPr>
                        <a:t>Archaeology</a:t>
                      </a:r>
                      <a:endParaRPr lang="cs-CZ" sz="1600" b="0" i="0" u="none" strike="noStrike" dirty="0">
                        <a:solidFill>
                          <a:srgbClr val="000000"/>
                        </a:solidFill>
                        <a:effectLst/>
                        <a:latin typeface="Calibri" panose="020F0502020204030204" pitchFamily="34" charset="0"/>
                      </a:endParaRPr>
                    </a:p>
                  </a:txBody>
                  <a:tcPr marL="3691" marR="3691" marT="3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0768896"/>
                  </a:ext>
                </a:extLst>
              </a:tr>
              <a:tr h="288215">
                <a:tc vMerge="1">
                  <a:txBody>
                    <a:bodyPr/>
                    <a:lstStyle/>
                    <a:p>
                      <a:endParaRPr lang="cs-CZ"/>
                    </a:p>
                  </a:txBody>
                  <a:tcPr/>
                </a:tc>
                <a:tc>
                  <a:txBody>
                    <a:bodyPr/>
                    <a:lstStyle/>
                    <a:p>
                      <a:pPr algn="l" fontAlgn="b"/>
                      <a:r>
                        <a:rPr lang="cs-CZ" sz="1600" u="none" strike="noStrike">
                          <a:effectLst/>
                        </a:rPr>
                        <a:t>6.2 Languages and Literature</a:t>
                      </a:r>
                      <a:endParaRPr lang="cs-CZ" sz="1600" b="0" i="0" u="none" strike="noStrike">
                        <a:solidFill>
                          <a:srgbClr val="000000"/>
                        </a:solidFill>
                        <a:effectLst/>
                        <a:latin typeface="Calibri" panose="020F0502020204030204" pitchFamily="34" charset="0"/>
                      </a:endParaRPr>
                    </a:p>
                  </a:txBody>
                  <a:tcPr marL="3691" marR="3691" marT="3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482869"/>
                  </a:ext>
                </a:extLst>
              </a:tr>
              <a:tr h="288215">
                <a:tc vMerge="1">
                  <a:txBody>
                    <a:bodyPr/>
                    <a:lstStyle/>
                    <a:p>
                      <a:endParaRPr lang="cs-CZ"/>
                    </a:p>
                  </a:txBody>
                  <a:tcPr/>
                </a:tc>
                <a:tc>
                  <a:txBody>
                    <a:bodyPr/>
                    <a:lstStyle/>
                    <a:p>
                      <a:pPr algn="l" fontAlgn="b"/>
                      <a:r>
                        <a:rPr lang="en-US" sz="1600" u="none" strike="noStrike">
                          <a:effectLst/>
                        </a:rPr>
                        <a:t>6.3 Philosophy, Ethics and Religion</a:t>
                      </a:r>
                      <a:endParaRPr lang="en-US" sz="1600" b="0" i="0" u="none" strike="noStrike">
                        <a:solidFill>
                          <a:srgbClr val="000000"/>
                        </a:solidFill>
                        <a:effectLst/>
                        <a:latin typeface="Calibri" panose="020F0502020204030204" pitchFamily="34" charset="0"/>
                      </a:endParaRPr>
                    </a:p>
                  </a:txBody>
                  <a:tcPr marL="3691" marR="3691" marT="3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2910608"/>
                  </a:ext>
                </a:extLst>
              </a:tr>
              <a:tr h="288215">
                <a:tc vMerge="1">
                  <a:txBody>
                    <a:bodyPr/>
                    <a:lstStyle/>
                    <a:p>
                      <a:endParaRPr lang="cs-CZ"/>
                    </a:p>
                  </a:txBody>
                  <a:tcPr/>
                </a:tc>
                <a:tc>
                  <a:txBody>
                    <a:bodyPr/>
                    <a:lstStyle/>
                    <a:p>
                      <a:pPr algn="l" fontAlgn="b"/>
                      <a:r>
                        <a:rPr lang="en-US" sz="1600" u="none" strike="noStrike">
                          <a:effectLst/>
                        </a:rPr>
                        <a:t>6.4 Arts (arts, history of arts, performing arts, music)</a:t>
                      </a:r>
                      <a:endParaRPr lang="en-US" sz="1600" b="0" i="0" u="none" strike="noStrike">
                        <a:solidFill>
                          <a:srgbClr val="000000"/>
                        </a:solidFill>
                        <a:effectLst/>
                        <a:latin typeface="Calibri" panose="020F0502020204030204" pitchFamily="34" charset="0"/>
                      </a:endParaRPr>
                    </a:p>
                  </a:txBody>
                  <a:tcPr marL="3691" marR="3691" marT="3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8308331"/>
                  </a:ext>
                </a:extLst>
              </a:tr>
              <a:tr h="288215">
                <a:tc vMerge="1">
                  <a:txBody>
                    <a:bodyPr/>
                    <a:lstStyle/>
                    <a:p>
                      <a:endParaRPr lang="cs-CZ"/>
                    </a:p>
                  </a:txBody>
                  <a:tcPr/>
                </a:tc>
                <a:tc>
                  <a:txBody>
                    <a:bodyPr/>
                    <a:lstStyle/>
                    <a:p>
                      <a:pPr algn="l" fontAlgn="b"/>
                      <a:r>
                        <a:rPr lang="en-US" sz="1600" u="none" strike="noStrike" dirty="0">
                          <a:effectLst/>
                        </a:rPr>
                        <a:t>6.5 Other Humanities and the Arts</a:t>
                      </a:r>
                      <a:endParaRPr lang="en-US" sz="1600" b="0" i="0" u="none" strike="noStrike" dirty="0">
                        <a:solidFill>
                          <a:srgbClr val="000000"/>
                        </a:solidFill>
                        <a:effectLst/>
                        <a:latin typeface="Calibri" panose="020F0502020204030204" pitchFamily="34" charset="0"/>
                      </a:endParaRPr>
                    </a:p>
                  </a:txBody>
                  <a:tcPr marL="3691" marR="3691" marT="3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1225326"/>
                  </a:ext>
                </a:extLst>
              </a:tr>
            </a:tbl>
          </a:graphicData>
        </a:graphic>
      </p:graphicFrame>
      <p:sp>
        <p:nvSpPr>
          <p:cNvPr id="8" name="Title 1">
            <a:extLst>
              <a:ext uri="{FF2B5EF4-FFF2-40B4-BE49-F238E27FC236}">
                <a16:creationId xmlns:a16="http://schemas.microsoft.com/office/drawing/2014/main" id="{B5C2B7EF-6FDD-4D63-A4FA-8D13FE6C531F}"/>
              </a:ext>
            </a:extLst>
          </p:cNvPr>
          <p:cNvSpPr>
            <a:spLocks noGrp="1"/>
          </p:cNvSpPr>
          <p:nvPr>
            <p:ph type="title"/>
          </p:nvPr>
        </p:nvSpPr>
        <p:spPr>
          <a:xfrm>
            <a:off x="289972" y="804906"/>
            <a:ext cx="1755798" cy="1845771"/>
          </a:xfrm>
        </p:spPr>
        <p:txBody>
          <a:bodyPr anchor="t" anchorCtr="0">
            <a:noAutofit/>
          </a:bodyPr>
          <a:lstStyle>
            <a:lvl1pPr>
              <a:defRPr sz="2400" b="1" baseline="0">
                <a:solidFill>
                  <a:srgbClr val="0072B6"/>
                </a:solidFill>
                <a:latin typeface="Arial" panose="020B0604020202020204" pitchFamily="34" charset="0"/>
                <a:cs typeface="Arial" panose="020B0604020202020204" pitchFamily="34" charset="0"/>
              </a:defRPr>
            </a:lvl1pPr>
          </a:lstStyle>
          <a:p>
            <a:pPr algn="ctr"/>
            <a:r>
              <a:rPr lang="cs-CZ" sz="1800" dirty="0"/>
              <a:t>Obory FORD</a:t>
            </a:r>
            <a:br>
              <a:rPr lang="cs-CZ" sz="1800" dirty="0"/>
            </a:br>
            <a:r>
              <a:rPr lang="cs-CZ" sz="1800" dirty="0"/>
              <a:t>(40 oborů)</a:t>
            </a:r>
            <a:endParaRPr lang="en-US" sz="1800" dirty="0"/>
          </a:p>
        </p:txBody>
      </p:sp>
      <p:pic>
        <p:nvPicPr>
          <p:cNvPr id="10" name="Obráze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0140" y="156803"/>
            <a:ext cx="579933" cy="392871"/>
          </a:xfrm>
          <a:prstGeom prst="rect">
            <a:avLst/>
          </a:prstGeom>
        </p:spPr>
      </p:pic>
    </p:spTree>
    <p:extLst>
      <p:ext uri="{BB962C8B-B14F-4D97-AF65-F5344CB8AC3E}">
        <p14:creationId xmlns:p14="http://schemas.microsoft.com/office/powerpoint/2010/main" val="1840178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nterni.avcr.cz/miranda2/export/sitesavcr/data.avcr.cz/interni/Dokumenty/logo/ZNACKA-CZE/zakladni-verze/PNG/AVCR_zakladni_znacka_CZ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73" y="196375"/>
            <a:ext cx="1285907" cy="3447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nice 8"/>
          <p:cNvCxnSpPr/>
          <p:nvPr/>
        </p:nvCxnSpPr>
        <p:spPr>
          <a:xfrm flipV="1">
            <a:off x="606164" y="617220"/>
            <a:ext cx="7886700" cy="38100"/>
          </a:xfrm>
          <a:prstGeom prst="line">
            <a:avLst/>
          </a:prstGeom>
          <a:ln w="10160"/>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fld id="{C17EE6DA-A286-43A2-9010-EEC046E09579}" type="slidenum">
              <a:rPr lang="cs-CZ" smtClean="0"/>
              <a:t>12</a:t>
            </a:fld>
            <a:endParaRPr lang="cs-CZ" dirty="0"/>
          </a:p>
        </p:txBody>
      </p:sp>
      <p:sp>
        <p:nvSpPr>
          <p:cNvPr id="6" name="Title 1">
            <a:extLst>
              <a:ext uri="{FF2B5EF4-FFF2-40B4-BE49-F238E27FC236}">
                <a16:creationId xmlns:a16="http://schemas.microsoft.com/office/drawing/2014/main" id="{69DCB0C6-5A9F-46C2-B4B2-F541A99FE544}"/>
              </a:ext>
            </a:extLst>
          </p:cNvPr>
          <p:cNvSpPr>
            <a:spLocks noGrp="1"/>
          </p:cNvSpPr>
          <p:nvPr>
            <p:ph type="title"/>
          </p:nvPr>
        </p:nvSpPr>
        <p:spPr>
          <a:xfrm>
            <a:off x="573373" y="832181"/>
            <a:ext cx="7886700" cy="425271"/>
          </a:xfrm>
        </p:spPr>
        <p:txBody>
          <a:bodyPr anchor="t" anchorCtr="0">
            <a:noAutofit/>
          </a:bodyPr>
          <a:lstStyle>
            <a:lvl1pPr>
              <a:defRPr sz="2400" b="1" baseline="0">
                <a:solidFill>
                  <a:srgbClr val="0072B6"/>
                </a:solidFill>
                <a:latin typeface="Arial" panose="020B0604020202020204" pitchFamily="34" charset="0"/>
                <a:cs typeface="Arial" panose="020B0604020202020204" pitchFamily="34" charset="0"/>
              </a:defRPr>
            </a:lvl1pPr>
          </a:lstStyle>
          <a:p>
            <a:pPr algn="ctr"/>
            <a:r>
              <a:rPr lang="cs-CZ" sz="3200" dirty="0"/>
              <a:t>Hlavní metody hodnocení výzkumu</a:t>
            </a:r>
            <a:endParaRPr lang="en-US" sz="2000" dirty="0"/>
          </a:p>
        </p:txBody>
      </p:sp>
      <p:sp>
        <p:nvSpPr>
          <p:cNvPr id="8" name="Zástupný obsah 2">
            <a:extLst>
              <a:ext uri="{FF2B5EF4-FFF2-40B4-BE49-F238E27FC236}">
                <a16:creationId xmlns:a16="http://schemas.microsoft.com/office/drawing/2014/main" id="{9538EACB-0FD4-4E29-9D54-0C12E851BCAF}"/>
              </a:ext>
            </a:extLst>
          </p:cNvPr>
          <p:cNvSpPr>
            <a:spLocks noGrp="1"/>
          </p:cNvSpPr>
          <p:nvPr>
            <p:ph sz="half" idx="1"/>
          </p:nvPr>
        </p:nvSpPr>
        <p:spPr>
          <a:xfrm>
            <a:off x="1240590" y="1857827"/>
            <a:ext cx="6864196" cy="712341"/>
          </a:xfrm>
        </p:spPr>
        <p:txBody>
          <a:bodyPr>
            <a:noAutofit/>
          </a:bodyPr>
          <a:lstStyle/>
          <a:p>
            <a:pPr marL="0" indent="0">
              <a:lnSpc>
                <a:spcPct val="50000"/>
              </a:lnSpc>
              <a:buNone/>
            </a:pPr>
            <a:r>
              <a:rPr lang="cs-CZ" b="1" dirty="0"/>
              <a:t>1. </a:t>
            </a:r>
            <a:r>
              <a:rPr lang="cs-CZ" b="1" dirty="0" err="1"/>
              <a:t>Bibliometrie</a:t>
            </a:r>
            <a:r>
              <a:rPr lang="cs-CZ" b="1" dirty="0"/>
              <a:t> (počty publikací, počty citací, </a:t>
            </a:r>
          </a:p>
          <a:p>
            <a:pPr marL="0" indent="0">
              <a:lnSpc>
                <a:spcPct val="50000"/>
              </a:lnSpc>
              <a:buNone/>
            </a:pPr>
            <a:r>
              <a:rPr lang="cs-CZ" b="1" dirty="0"/>
              <a:t>    metriky jako např. IF, AIS, SJR, RCI)</a:t>
            </a:r>
            <a:endParaRPr lang="cs-CZ" dirty="0"/>
          </a:p>
        </p:txBody>
      </p:sp>
      <p:sp>
        <p:nvSpPr>
          <p:cNvPr id="18" name="Zástupný obsah 2">
            <a:extLst>
              <a:ext uri="{FF2B5EF4-FFF2-40B4-BE49-F238E27FC236}">
                <a16:creationId xmlns:a16="http://schemas.microsoft.com/office/drawing/2014/main" id="{DA302D6E-AE55-41B4-957D-B7590A910B56}"/>
              </a:ext>
            </a:extLst>
          </p:cNvPr>
          <p:cNvSpPr txBox="1">
            <a:spLocks/>
          </p:cNvSpPr>
          <p:nvPr/>
        </p:nvSpPr>
        <p:spPr>
          <a:xfrm>
            <a:off x="747881" y="4078275"/>
            <a:ext cx="7938484" cy="27519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cs-CZ" sz="2000" b="1" u="sng" dirty="0"/>
              <a:t>Přínos k poznání </a:t>
            </a:r>
            <a:r>
              <a:rPr lang="cs-CZ" sz="2000" dirty="0"/>
              <a:t>se hodnotí podle odezvy vědecké komunity na výsledek výzkumu, tj. nejčastěji podle počtu citací (bez </a:t>
            </a:r>
            <a:r>
              <a:rPr lang="cs-CZ" sz="2000" dirty="0" err="1"/>
              <a:t>autocitací</a:t>
            </a:r>
            <a:r>
              <a:rPr lang="cs-CZ" sz="2000" dirty="0"/>
              <a:t>). Z tohoto hlediska může být výsledek na špičkové úrovni ve světě pokud dosáhne v daném oboru dostatečného počtu citací. U nových výsledků lze hodnocení realizovat pomocí peer-</a:t>
            </a:r>
            <a:r>
              <a:rPr lang="cs-CZ" sz="2000" dirty="0" err="1"/>
              <a:t>review</a:t>
            </a:r>
            <a:r>
              <a:rPr lang="cs-CZ" sz="2000" dirty="0"/>
              <a:t> několika hodnotiteli z daného oboru. </a:t>
            </a:r>
          </a:p>
          <a:p>
            <a:pPr marL="0" indent="0">
              <a:lnSpc>
                <a:spcPct val="100000"/>
              </a:lnSpc>
              <a:buNone/>
            </a:pPr>
            <a:r>
              <a:rPr lang="cs-CZ" sz="2000" b="1" u="sng" dirty="0"/>
              <a:t>Společenský význam </a:t>
            </a:r>
            <a:r>
              <a:rPr lang="cs-CZ" sz="2000" dirty="0"/>
              <a:t>se hodnotí podle využití pro lidskou společnost; pro nové výsledky podle potenciálu k tomuto využití.  </a:t>
            </a:r>
          </a:p>
          <a:p>
            <a:pPr marL="0" indent="0">
              <a:lnSpc>
                <a:spcPct val="100000"/>
              </a:lnSpc>
              <a:buNone/>
            </a:pPr>
            <a:r>
              <a:rPr lang="cs-CZ" sz="2000" dirty="0"/>
              <a:t>Používané metody mají řadu nedostatků a nutno pečlivě vážit celý postup.</a:t>
            </a:r>
          </a:p>
        </p:txBody>
      </p:sp>
      <p:sp>
        <p:nvSpPr>
          <p:cNvPr id="3" name="Obdélník 2">
            <a:extLst>
              <a:ext uri="{FF2B5EF4-FFF2-40B4-BE49-F238E27FC236}">
                <a16:creationId xmlns:a16="http://schemas.microsoft.com/office/drawing/2014/main" id="{7317A774-7917-49D4-A73B-AEA265EDF088}"/>
              </a:ext>
            </a:extLst>
          </p:cNvPr>
          <p:cNvSpPr/>
          <p:nvPr/>
        </p:nvSpPr>
        <p:spPr>
          <a:xfrm>
            <a:off x="823495" y="1614598"/>
            <a:ext cx="7593263" cy="229614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Zástupný obsah 2">
            <a:extLst>
              <a:ext uri="{FF2B5EF4-FFF2-40B4-BE49-F238E27FC236}">
                <a16:creationId xmlns:a16="http://schemas.microsoft.com/office/drawing/2014/main" id="{8F4FB229-8075-4297-9F32-EEA73B5A64BE}"/>
              </a:ext>
            </a:extLst>
          </p:cNvPr>
          <p:cNvSpPr txBox="1">
            <a:spLocks/>
          </p:cNvSpPr>
          <p:nvPr/>
        </p:nvSpPr>
        <p:spPr>
          <a:xfrm>
            <a:off x="1133926" y="2604547"/>
            <a:ext cx="6513918" cy="4768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s-CZ" b="1" dirty="0"/>
              <a:t> 2. Peer-</a:t>
            </a:r>
            <a:r>
              <a:rPr lang="cs-CZ" b="1" dirty="0" err="1"/>
              <a:t>review</a:t>
            </a:r>
            <a:r>
              <a:rPr lang="cs-CZ" b="1" dirty="0"/>
              <a:t> hodnocení (jinými vědci)</a:t>
            </a:r>
            <a:endParaRPr lang="cs-CZ" dirty="0"/>
          </a:p>
        </p:txBody>
      </p:sp>
      <p:sp>
        <p:nvSpPr>
          <p:cNvPr id="13" name="Zástupný obsah 2">
            <a:extLst>
              <a:ext uri="{FF2B5EF4-FFF2-40B4-BE49-F238E27FC236}">
                <a16:creationId xmlns:a16="http://schemas.microsoft.com/office/drawing/2014/main" id="{C6B12534-1729-4FDE-BC3E-0D929123628B}"/>
              </a:ext>
            </a:extLst>
          </p:cNvPr>
          <p:cNvSpPr txBox="1">
            <a:spLocks/>
          </p:cNvSpPr>
          <p:nvPr/>
        </p:nvSpPr>
        <p:spPr>
          <a:xfrm>
            <a:off x="1163339" y="3248898"/>
            <a:ext cx="7157165" cy="47682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s-CZ" b="1" dirty="0"/>
              <a:t> 3. Kombinace obou těchto přístupů (nejčastější)</a:t>
            </a:r>
            <a:endParaRPr lang="cs-CZ" dirty="0"/>
          </a:p>
        </p:txBody>
      </p:sp>
      <p:pic>
        <p:nvPicPr>
          <p:cNvPr id="11" name="Obráze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0140" y="156803"/>
            <a:ext cx="579933" cy="392871"/>
          </a:xfrm>
          <a:prstGeom prst="rect">
            <a:avLst/>
          </a:prstGeom>
        </p:spPr>
      </p:pic>
    </p:spTree>
    <p:extLst>
      <p:ext uri="{BB962C8B-B14F-4D97-AF65-F5344CB8AC3E}">
        <p14:creationId xmlns:p14="http://schemas.microsoft.com/office/powerpoint/2010/main" val="855290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nterni.avcr.cz/miranda2/export/sitesavcr/data.avcr.cz/interni/Dokumenty/logo/ZNACKA-CZE/zakladni-verze/PNG/AVCR_zakladni_znacka_CZ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73" y="196375"/>
            <a:ext cx="1285907" cy="3447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nice 8"/>
          <p:cNvCxnSpPr/>
          <p:nvPr/>
        </p:nvCxnSpPr>
        <p:spPr>
          <a:xfrm flipV="1">
            <a:off x="606164" y="617220"/>
            <a:ext cx="7886700" cy="38100"/>
          </a:xfrm>
          <a:prstGeom prst="line">
            <a:avLst/>
          </a:prstGeom>
          <a:ln w="10160"/>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fld id="{C17EE6DA-A286-43A2-9010-EEC046E09579}" type="slidenum">
              <a:rPr lang="cs-CZ" smtClean="0"/>
              <a:t>13</a:t>
            </a:fld>
            <a:endParaRPr lang="cs-CZ" dirty="0"/>
          </a:p>
        </p:txBody>
      </p:sp>
      <p:sp>
        <p:nvSpPr>
          <p:cNvPr id="6" name="Title 1">
            <a:extLst>
              <a:ext uri="{FF2B5EF4-FFF2-40B4-BE49-F238E27FC236}">
                <a16:creationId xmlns:a16="http://schemas.microsoft.com/office/drawing/2014/main" id="{69DCB0C6-5A9F-46C2-B4B2-F541A99FE544}"/>
              </a:ext>
            </a:extLst>
          </p:cNvPr>
          <p:cNvSpPr>
            <a:spLocks noGrp="1"/>
          </p:cNvSpPr>
          <p:nvPr>
            <p:ph type="title"/>
          </p:nvPr>
        </p:nvSpPr>
        <p:spPr>
          <a:xfrm>
            <a:off x="573373" y="832181"/>
            <a:ext cx="7886700" cy="425271"/>
          </a:xfrm>
        </p:spPr>
        <p:txBody>
          <a:bodyPr anchor="t" anchorCtr="0">
            <a:noAutofit/>
          </a:bodyPr>
          <a:lstStyle>
            <a:lvl1pPr>
              <a:defRPr sz="2400" b="1" baseline="0">
                <a:solidFill>
                  <a:srgbClr val="0072B6"/>
                </a:solidFill>
                <a:latin typeface="Arial" panose="020B0604020202020204" pitchFamily="34" charset="0"/>
                <a:cs typeface="Arial" panose="020B0604020202020204" pitchFamily="34" charset="0"/>
              </a:defRPr>
            </a:lvl1pPr>
          </a:lstStyle>
          <a:p>
            <a:pPr algn="ctr"/>
            <a:r>
              <a:rPr lang="cs-CZ" sz="3200" dirty="0"/>
              <a:t>Hlavní metody hodnocení výzkumu</a:t>
            </a:r>
            <a:endParaRPr lang="en-US" sz="2000" dirty="0"/>
          </a:p>
        </p:txBody>
      </p:sp>
      <p:sp>
        <p:nvSpPr>
          <p:cNvPr id="8" name="Zástupný obsah 2">
            <a:extLst>
              <a:ext uri="{FF2B5EF4-FFF2-40B4-BE49-F238E27FC236}">
                <a16:creationId xmlns:a16="http://schemas.microsoft.com/office/drawing/2014/main" id="{9538EACB-0FD4-4E29-9D54-0C12E851BCAF}"/>
              </a:ext>
            </a:extLst>
          </p:cNvPr>
          <p:cNvSpPr>
            <a:spLocks noGrp="1"/>
          </p:cNvSpPr>
          <p:nvPr>
            <p:ph sz="half" idx="1"/>
          </p:nvPr>
        </p:nvSpPr>
        <p:spPr>
          <a:xfrm>
            <a:off x="1265421" y="1605947"/>
            <a:ext cx="6864196" cy="712341"/>
          </a:xfrm>
        </p:spPr>
        <p:txBody>
          <a:bodyPr>
            <a:noAutofit/>
          </a:bodyPr>
          <a:lstStyle/>
          <a:p>
            <a:pPr marL="0" indent="0">
              <a:lnSpc>
                <a:spcPct val="50000"/>
              </a:lnSpc>
              <a:buNone/>
            </a:pPr>
            <a:r>
              <a:rPr lang="cs-CZ" b="1" dirty="0" err="1" smtClean="0"/>
              <a:t>Bibliometrie</a:t>
            </a:r>
            <a:r>
              <a:rPr lang="cs-CZ" b="1" dirty="0" smtClean="0"/>
              <a:t> </a:t>
            </a:r>
            <a:r>
              <a:rPr lang="cs-CZ" b="1" dirty="0"/>
              <a:t>(počty publikací, počty citací, </a:t>
            </a:r>
          </a:p>
          <a:p>
            <a:pPr marL="0" indent="0">
              <a:lnSpc>
                <a:spcPct val="50000"/>
              </a:lnSpc>
              <a:buNone/>
            </a:pPr>
            <a:r>
              <a:rPr lang="cs-CZ" b="1" dirty="0" smtClean="0"/>
              <a:t>      </a:t>
            </a:r>
            <a:r>
              <a:rPr lang="cs-CZ" b="1" dirty="0"/>
              <a:t>metriky jako např. IF, AIS, SJR, RCI)</a:t>
            </a:r>
            <a:endParaRPr lang="cs-CZ" dirty="0"/>
          </a:p>
        </p:txBody>
      </p:sp>
      <p:sp>
        <p:nvSpPr>
          <p:cNvPr id="18" name="Zástupný obsah 2">
            <a:extLst>
              <a:ext uri="{FF2B5EF4-FFF2-40B4-BE49-F238E27FC236}">
                <a16:creationId xmlns:a16="http://schemas.microsoft.com/office/drawing/2014/main" id="{DA302D6E-AE55-41B4-957D-B7590A910B56}"/>
              </a:ext>
            </a:extLst>
          </p:cNvPr>
          <p:cNvSpPr txBox="1">
            <a:spLocks/>
          </p:cNvSpPr>
          <p:nvPr/>
        </p:nvSpPr>
        <p:spPr>
          <a:xfrm>
            <a:off x="766292" y="2666784"/>
            <a:ext cx="8101547" cy="41114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cs-CZ" sz="2000" b="1" u="sng" dirty="0"/>
              <a:t>Často používané indikátory:</a:t>
            </a:r>
          </a:p>
          <a:p>
            <a:pPr marL="457200" indent="-457200">
              <a:lnSpc>
                <a:spcPct val="100000"/>
              </a:lnSpc>
              <a:buAutoNum type="arabicParenR"/>
            </a:pPr>
            <a:r>
              <a:rPr lang="cs-CZ" sz="2000" b="1" dirty="0"/>
              <a:t>Počty citací (bez </a:t>
            </a:r>
            <a:r>
              <a:rPr lang="cs-CZ" sz="2000" b="1" dirty="0" err="1"/>
              <a:t>autocitací</a:t>
            </a:r>
            <a:r>
              <a:rPr lang="cs-CZ" sz="2000" b="1" dirty="0"/>
              <a:t>), </a:t>
            </a:r>
            <a:r>
              <a:rPr lang="cs-CZ" sz="2000" dirty="0"/>
              <a:t>často za určité období, zohlední se kinetika</a:t>
            </a:r>
          </a:p>
          <a:p>
            <a:pPr marL="457200" indent="-457200">
              <a:lnSpc>
                <a:spcPct val="100000"/>
              </a:lnSpc>
              <a:buAutoNum type="arabicParenR"/>
            </a:pPr>
            <a:r>
              <a:rPr lang="cs-CZ" sz="2000" b="1" dirty="0" err="1"/>
              <a:t>Kvartily</a:t>
            </a:r>
            <a:r>
              <a:rPr lang="cs-CZ" sz="2000" b="1" dirty="0"/>
              <a:t> podle IF (průměrný počet citací za 2 roky), </a:t>
            </a:r>
            <a:r>
              <a:rPr lang="cs-CZ" sz="2000" dirty="0"/>
              <a:t>počítají se rozdělením časopisů seřazených podle IF do 4 skupin (se zohledněním, bez zohlednění počtu článků)</a:t>
            </a:r>
          </a:p>
          <a:p>
            <a:pPr marL="457200" indent="-457200">
              <a:lnSpc>
                <a:spcPct val="100000"/>
              </a:lnSpc>
              <a:buAutoNum type="arabicParenR"/>
            </a:pPr>
            <a:r>
              <a:rPr lang="cs-CZ" sz="2000" b="1" dirty="0" err="1"/>
              <a:t>Kvartily</a:t>
            </a:r>
            <a:r>
              <a:rPr lang="cs-CZ" sz="2000" b="1" dirty="0"/>
              <a:t> podle AIS </a:t>
            </a:r>
            <a:r>
              <a:rPr lang="cs-CZ" sz="2000" dirty="0"/>
              <a:t>(na rozdíl od IF je AIS korigováno na kvalitu citací)</a:t>
            </a:r>
          </a:p>
          <a:p>
            <a:pPr marL="457200" indent="-457200">
              <a:lnSpc>
                <a:spcPct val="100000"/>
              </a:lnSpc>
              <a:buAutoNum type="arabicParenR"/>
            </a:pPr>
            <a:r>
              <a:rPr lang="cs-CZ" sz="2000" b="1" dirty="0"/>
              <a:t>Relativní oborový citační index </a:t>
            </a:r>
            <a:r>
              <a:rPr lang="cs-CZ" sz="2000" dirty="0"/>
              <a:t>(počet citací hodnoceného subjektu na jeden článek dělený průměrným počtem citací daného oboru v daném čase)</a:t>
            </a:r>
          </a:p>
          <a:p>
            <a:pPr marL="457200" indent="-457200">
              <a:lnSpc>
                <a:spcPct val="100000"/>
              </a:lnSpc>
              <a:buAutoNum type="arabicParenR"/>
            </a:pPr>
            <a:r>
              <a:rPr lang="cs-CZ" sz="2000" b="1" dirty="0" err="1"/>
              <a:t>Kvartily</a:t>
            </a:r>
            <a:r>
              <a:rPr lang="cs-CZ" sz="2000" b="1" dirty="0"/>
              <a:t> podle počtu citací </a:t>
            </a:r>
            <a:r>
              <a:rPr lang="cs-CZ" sz="2000" dirty="0"/>
              <a:t>(pro obor, rok a typ publikace se publikace seřadí podle počtu citací a rozdělí na 4 části)</a:t>
            </a:r>
          </a:p>
        </p:txBody>
      </p:sp>
      <p:sp>
        <p:nvSpPr>
          <p:cNvPr id="3" name="Obdélník 2">
            <a:extLst>
              <a:ext uri="{FF2B5EF4-FFF2-40B4-BE49-F238E27FC236}">
                <a16:creationId xmlns:a16="http://schemas.microsoft.com/office/drawing/2014/main" id="{7317A774-7917-49D4-A73B-AEA265EDF088}"/>
              </a:ext>
            </a:extLst>
          </p:cNvPr>
          <p:cNvSpPr/>
          <p:nvPr/>
        </p:nvSpPr>
        <p:spPr>
          <a:xfrm>
            <a:off x="823495" y="1434313"/>
            <a:ext cx="7593263" cy="95557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e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0140" y="156803"/>
            <a:ext cx="579933" cy="392871"/>
          </a:xfrm>
          <a:prstGeom prst="rect">
            <a:avLst/>
          </a:prstGeom>
        </p:spPr>
      </p:pic>
    </p:spTree>
    <p:extLst>
      <p:ext uri="{BB962C8B-B14F-4D97-AF65-F5344CB8AC3E}">
        <p14:creationId xmlns:p14="http://schemas.microsoft.com/office/powerpoint/2010/main" val="1979615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nterni.avcr.cz/miranda2/export/sitesavcr/data.avcr.cz/interni/Dokumenty/logo/ZNACKA-CZE/zakladni-verze/PNG/AVCR_zakladni_znacka_CZ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73" y="196375"/>
            <a:ext cx="1285907" cy="3447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nice 8"/>
          <p:cNvCxnSpPr/>
          <p:nvPr/>
        </p:nvCxnSpPr>
        <p:spPr>
          <a:xfrm flipV="1">
            <a:off x="606164" y="617220"/>
            <a:ext cx="7886700" cy="38100"/>
          </a:xfrm>
          <a:prstGeom prst="line">
            <a:avLst/>
          </a:prstGeom>
          <a:ln w="10160"/>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fld id="{C17EE6DA-A286-43A2-9010-EEC046E09579}" type="slidenum">
              <a:rPr lang="cs-CZ" smtClean="0"/>
              <a:t>14</a:t>
            </a:fld>
            <a:endParaRPr lang="cs-CZ" dirty="0"/>
          </a:p>
        </p:txBody>
      </p:sp>
      <p:sp>
        <p:nvSpPr>
          <p:cNvPr id="6" name="Title 1">
            <a:extLst>
              <a:ext uri="{FF2B5EF4-FFF2-40B4-BE49-F238E27FC236}">
                <a16:creationId xmlns:a16="http://schemas.microsoft.com/office/drawing/2014/main" id="{69DCB0C6-5A9F-46C2-B4B2-F541A99FE544}"/>
              </a:ext>
            </a:extLst>
          </p:cNvPr>
          <p:cNvSpPr>
            <a:spLocks noGrp="1"/>
          </p:cNvSpPr>
          <p:nvPr>
            <p:ph type="title"/>
          </p:nvPr>
        </p:nvSpPr>
        <p:spPr>
          <a:xfrm>
            <a:off x="573373" y="810000"/>
            <a:ext cx="7886700" cy="574815"/>
          </a:xfrm>
        </p:spPr>
        <p:txBody>
          <a:bodyPr anchor="t" anchorCtr="0">
            <a:noAutofit/>
          </a:bodyPr>
          <a:lstStyle>
            <a:lvl1pPr>
              <a:defRPr sz="2400" b="1" baseline="0">
                <a:solidFill>
                  <a:srgbClr val="0072B6"/>
                </a:solidFill>
                <a:latin typeface="Arial" panose="020B0604020202020204" pitchFamily="34" charset="0"/>
                <a:cs typeface="Arial" panose="020B0604020202020204" pitchFamily="34" charset="0"/>
              </a:defRPr>
            </a:lvl1pPr>
          </a:lstStyle>
          <a:p>
            <a:pPr algn="ctr"/>
            <a:r>
              <a:rPr lang="cs-CZ" sz="2800" dirty="0"/>
              <a:t>Metriky – jejich přednosti </a:t>
            </a:r>
            <a:endParaRPr lang="en-US" sz="2800" dirty="0"/>
          </a:p>
        </p:txBody>
      </p:sp>
      <p:sp>
        <p:nvSpPr>
          <p:cNvPr id="8" name="Content Placeholder 2">
            <a:extLst>
              <a:ext uri="{FF2B5EF4-FFF2-40B4-BE49-F238E27FC236}">
                <a16:creationId xmlns:a16="http://schemas.microsoft.com/office/drawing/2014/main" id="{9B3EFFFE-5466-49CA-9153-1F19A29CD98C}"/>
              </a:ext>
            </a:extLst>
          </p:cNvPr>
          <p:cNvSpPr>
            <a:spLocks noGrp="1"/>
          </p:cNvSpPr>
          <p:nvPr>
            <p:ph idx="1"/>
          </p:nvPr>
        </p:nvSpPr>
        <p:spPr>
          <a:xfrm>
            <a:off x="698218" y="1380910"/>
            <a:ext cx="8116451" cy="5038975"/>
          </a:xfrm>
        </p:spPr>
        <p:txBody>
          <a:bodyPr>
            <a:noAutofit/>
          </a:bodyPr>
          <a:lstStyle>
            <a:lvl1pPr marL="228600" indent="-228600">
              <a:buClr>
                <a:srgbClr val="0072B6"/>
              </a:buClr>
              <a:buFont typeface="Calibri" panose="020F0502020204030204" pitchFamily="34" charset="0"/>
              <a:buChar char="-"/>
              <a:defRPr sz="1800"/>
            </a:lvl1pPr>
            <a:lvl2pPr marL="685800" indent="-228600">
              <a:buClr>
                <a:srgbClr val="0072B6"/>
              </a:buClr>
              <a:buFont typeface="Calibri" panose="020F0502020204030204" pitchFamily="34" charset="0"/>
              <a:buChar char="-"/>
              <a:defRPr/>
            </a:lvl2pPr>
            <a:lvl3pPr marL="1143000" indent="-228600">
              <a:buClr>
                <a:srgbClr val="0072B6"/>
              </a:buClr>
              <a:buFont typeface="Calibri" panose="020F0502020204030204" pitchFamily="34" charset="0"/>
              <a:buChar char="-"/>
              <a:defRPr/>
            </a:lvl3pPr>
            <a:lvl4pPr marL="1600200" indent="-228600">
              <a:buClr>
                <a:srgbClr val="0072B6"/>
              </a:buClr>
              <a:buFont typeface="Calibri" panose="020F0502020204030204" pitchFamily="34" charset="0"/>
              <a:buChar char="-"/>
              <a:defRPr/>
            </a:lvl4pPr>
            <a:lvl5pPr marL="2057400" indent="-228600">
              <a:buClr>
                <a:srgbClr val="0072B6"/>
              </a:buClr>
              <a:buFont typeface="Calibri" panose="020F0502020204030204" pitchFamily="34" charset="0"/>
              <a:buChar char="-"/>
              <a:defRPr/>
            </a:lvl5pPr>
          </a:lstStyle>
          <a:p>
            <a:pPr marL="0" indent="0">
              <a:lnSpc>
                <a:spcPct val="100000"/>
              </a:lnSpc>
              <a:spcBef>
                <a:spcPts val="0"/>
              </a:spcBef>
              <a:spcAft>
                <a:spcPts val="1200"/>
              </a:spcAft>
              <a:buNone/>
            </a:pPr>
            <a:r>
              <a:rPr lang="cs-CZ" sz="2000" b="1" dirty="0">
                <a:latin typeface="Arial" panose="020B0604020202020204" pitchFamily="34" charset="0"/>
                <a:cs typeface="Arial" panose="020B0604020202020204" pitchFamily="34" charset="0"/>
              </a:rPr>
              <a:t>     REF (</a:t>
            </a:r>
            <a:r>
              <a:rPr lang="cs-CZ" sz="2000" b="1" dirty="0" err="1">
                <a:latin typeface="Arial" panose="020B0604020202020204" pitchFamily="34" charset="0"/>
                <a:cs typeface="Arial" panose="020B0604020202020204" pitchFamily="34" charset="0"/>
              </a:rPr>
              <a:t>Research</a:t>
            </a:r>
            <a:r>
              <a:rPr lang="cs-CZ" sz="2000" b="1" dirty="0">
                <a:latin typeface="Arial" panose="020B0604020202020204" pitchFamily="34" charset="0"/>
                <a:cs typeface="Arial" panose="020B0604020202020204" pitchFamily="34" charset="0"/>
              </a:rPr>
              <a:t> Excellence Framework) vs </a:t>
            </a:r>
            <a:r>
              <a:rPr lang="cs-CZ" sz="2000" b="1" dirty="0" err="1">
                <a:latin typeface="Arial" panose="020B0604020202020204" pitchFamily="34" charset="0"/>
                <a:cs typeface="Arial" panose="020B0604020202020204" pitchFamily="34" charset="0"/>
              </a:rPr>
              <a:t>Citation</a:t>
            </a:r>
            <a:r>
              <a:rPr lang="cs-CZ" sz="2000" b="1" dirty="0">
                <a:latin typeface="Arial" panose="020B0604020202020204" pitchFamily="34" charset="0"/>
                <a:cs typeface="Arial" panose="020B0604020202020204" pitchFamily="34" charset="0"/>
              </a:rPr>
              <a:t> Rank  </a:t>
            </a:r>
            <a:br>
              <a:rPr lang="cs-CZ" sz="2000" b="1" dirty="0">
                <a:latin typeface="Arial" panose="020B0604020202020204" pitchFamily="34" charset="0"/>
                <a:cs typeface="Arial" panose="020B0604020202020204" pitchFamily="34" charset="0"/>
              </a:rPr>
            </a:br>
            <a:r>
              <a:rPr lang="cs-CZ" sz="2000" b="1" dirty="0">
                <a:latin typeface="Arial" panose="020B0604020202020204" pitchFamily="34" charset="0"/>
                <a:cs typeface="Arial" panose="020B0604020202020204" pitchFamily="34" charset="0"/>
              </a:rPr>
              <a:t>                                        (Anne </a:t>
            </a:r>
            <a:r>
              <a:rPr lang="cs-CZ" sz="2000" b="1" dirty="0" err="1">
                <a:latin typeface="Arial" panose="020B0604020202020204" pitchFamily="34" charset="0"/>
                <a:cs typeface="Arial" panose="020B0604020202020204" pitchFamily="34" charset="0"/>
              </a:rPr>
              <a:t>Harzing</a:t>
            </a:r>
            <a:r>
              <a:rPr lang="cs-CZ" sz="2000" b="1" dirty="0">
                <a:latin typeface="Arial" panose="020B0604020202020204" pitchFamily="34" charset="0"/>
                <a:cs typeface="Arial" panose="020B0604020202020204" pitchFamily="34" charset="0"/>
              </a:rPr>
              <a:t>, 2017)</a:t>
            </a:r>
          </a:p>
        </p:txBody>
      </p:sp>
      <p:pic>
        <p:nvPicPr>
          <p:cNvPr id="3" name="Obrázek 2"/>
          <p:cNvPicPr>
            <a:picLocks noChangeAspect="1"/>
          </p:cNvPicPr>
          <p:nvPr/>
        </p:nvPicPr>
        <p:blipFill rotWithShape="1">
          <a:blip r:embed="rId3"/>
          <a:srcRect l="1868" t="3533" r="1905" b="2705"/>
          <a:stretch/>
        </p:blipFill>
        <p:spPr>
          <a:xfrm>
            <a:off x="1013412" y="2186561"/>
            <a:ext cx="6797332" cy="3730907"/>
          </a:xfrm>
          <a:prstGeom prst="rect">
            <a:avLst/>
          </a:prstGeom>
        </p:spPr>
      </p:pic>
      <p:sp>
        <p:nvSpPr>
          <p:cNvPr id="4" name="TextovéPole 3"/>
          <p:cNvSpPr txBox="1"/>
          <p:nvPr/>
        </p:nvSpPr>
        <p:spPr>
          <a:xfrm>
            <a:off x="949810" y="5934670"/>
            <a:ext cx="7199407" cy="923330"/>
          </a:xfrm>
          <a:prstGeom prst="rect">
            <a:avLst/>
          </a:prstGeom>
          <a:noFill/>
        </p:spPr>
        <p:txBody>
          <a:bodyPr wrap="none" rtlCol="0">
            <a:spAutoFit/>
          </a:bodyPr>
          <a:lstStyle/>
          <a:p>
            <a:r>
              <a:rPr lang="cs-CZ" dirty="0" err="1"/>
              <a:t>Bibliometrie</a:t>
            </a:r>
            <a:r>
              <a:rPr lang="cs-CZ" dirty="0"/>
              <a:t> (metrika) může dát podobné výsledky, jako evaluace typu REF </a:t>
            </a:r>
          </a:p>
          <a:p>
            <a:r>
              <a:rPr lang="cs-CZ" dirty="0"/>
              <a:t>(s velkým počtem lidí, trvající mnoho měsíců), tj. </a:t>
            </a:r>
            <a:r>
              <a:rPr lang="cs-CZ" dirty="0" err="1"/>
              <a:t>bibliometrie</a:t>
            </a:r>
            <a:r>
              <a:rPr lang="cs-CZ" dirty="0"/>
              <a:t> má určitou </a:t>
            </a:r>
          </a:p>
          <a:p>
            <a:r>
              <a:rPr lang="cs-CZ" dirty="0"/>
              <a:t>vypovídající hodnotu.</a:t>
            </a:r>
          </a:p>
        </p:txBody>
      </p:sp>
      <p:pic>
        <p:nvPicPr>
          <p:cNvPr id="11" name="Obrázek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0140" y="156803"/>
            <a:ext cx="579933" cy="392871"/>
          </a:xfrm>
          <a:prstGeom prst="rect">
            <a:avLst/>
          </a:prstGeom>
        </p:spPr>
      </p:pic>
    </p:spTree>
    <p:extLst>
      <p:ext uri="{BB962C8B-B14F-4D97-AF65-F5344CB8AC3E}">
        <p14:creationId xmlns:p14="http://schemas.microsoft.com/office/powerpoint/2010/main" val="3585830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nterni.avcr.cz/miranda2/export/sitesavcr/data.avcr.cz/interni/Dokumenty/logo/ZNACKA-CZE/zakladni-verze/PNG/AVCR_zakladni_znacka_CZ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73" y="196375"/>
            <a:ext cx="1285907" cy="3447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nice 8"/>
          <p:cNvCxnSpPr/>
          <p:nvPr/>
        </p:nvCxnSpPr>
        <p:spPr>
          <a:xfrm flipV="1">
            <a:off x="606164" y="617220"/>
            <a:ext cx="7886700" cy="38100"/>
          </a:xfrm>
          <a:prstGeom prst="line">
            <a:avLst/>
          </a:prstGeom>
          <a:ln w="10160"/>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fld id="{C17EE6DA-A286-43A2-9010-EEC046E09579}" type="slidenum">
              <a:rPr lang="cs-CZ" smtClean="0"/>
              <a:t>15</a:t>
            </a:fld>
            <a:endParaRPr lang="cs-CZ" dirty="0"/>
          </a:p>
        </p:txBody>
      </p:sp>
      <p:sp>
        <p:nvSpPr>
          <p:cNvPr id="6" name="Title 1">
            <a:extLst>
              <a:ext uri="{FF2B5EF4-FFF2-40B4-BE49-F238E27FC236}">
                <a16:creationId xmlns:a16="http://schemas.microsoft.com/office/drawing/2014/main" id="{69DCB0C6-5A9F-46C2-B4B2-F541A99FE544}"/>
              </a:ext>
            </a:extLst>
          </p:cNvPr>
          <p:cNvSpPr>
            <a:spLocks noGrp="1"/>
          </p:cNvSpPr>
          <p:nvPr>
            <p:ph type="title"/>
          </p:nvPr>
        </p:nvSpPr>
        <p:spPr>
          <a:xfrm>
            <a:off x="491625" y="711826"/>
            <a:ext cx="8230990" cy="431755"/>
          </a:xfrm>
        </p:spPr>
        <p:txBody>
          <a:bodyPr anchor="t" anchorCtr="0">
            <a:noAutofit/>
          </a:bodyPr>
          <a:lstStyle>
            <a:lvl1pPr>
              <a:defRPr sz="2400" b="1" baseline="0">
                <a:solidFill>
                  <a:srgbClr val="0072B6"/>
                </a:solidFill>
                <a:latin typeface="Arial" panose="020B0604020202020204" pitchFamily="34" charset="0"/>
                <a:cs typeface="Arial" panose="020B0604020202020204" pitchFamily="34" charset="0"/>
              </a:defRPr>
            </a:lvl1pPr>
          </a:lstStyle>
          <a:p>
            <a:pPr algn="ctr"/>
            <a:r>
              <a:rPr lang="cs-CZ" sz="2800" dirty="0"/>
              <a:t>Metriky - jejich nedostatky</a:t>
            </a:r>
            <a:endParaRPr lang="en-US" sz="2800" dirty="0"/>
          </a:p>
        </p:txBody>
      </p:sp>
      <p:sp>
        <p:nvSpPr>
          <p:cNvPr id="8" name="Content Placeholder 2">
            <a:extLst>
              <a:ext uri="{FF2B5EF4-FFF2-40B4-BE49-F238E27FC236}">
                <a16:creationId xmlns:a16="http://schemas.microsoft.com/office/drawing/2014/main" id="{9B3EFFFE-5466-49CA-9153-1F19A29CD98C}"/>
              </a:ext>
            </a:extLst>
          </p:cNvPr>
          <p:cNvSpPr>
            <a:spLocks noGrp="1"/>
          </p:cNvSpPr>
          <p:nvPr>
            <p:ph idx="1"/>
          </p:nvPr>
        </p:nvSpPr>
        <p:spPr>
          <a:xfrm>
            <a:off x="3506171" y="3418714"/>
            <a:ext cx="5216444" cy="2785102"/>
          </a:xfrm>
        </p:spPr>
        <p:txBody>
          <a:bodyPr>
            <a:noAutofit/>
          </a:bodyPr>
          <a:lstStyle>
            <a:lvl1pPr marL="228600" indent="-228600">
              <a:buClr>
                <a:srgbClr val="0072B6"/>
              </a:buClr>
              <a:buFont typeface="Calibri" panose="020F0502020204030204" pitchFamily="34" charset="0"/>
              <a:buChar char="-"/>
              <a:defRPr sz="1800"/>
            </a:lvl1pPr>
            <a:lvl2pPr marL="685800" indent="-228600">
              <a:buClr>
                <a:srgbClr val="0072B6"/>
              </a:buClr>
              <a:buFont typeface="Calibri" panose="020F0502020204030204" pitchFamily="34" charset="0"/>
              <a:buChar char="-"/>
              <a:defRPr/>
            </a:lvl2pPr>
            <a:lvl3pPr marL="1143000" indent="-228600">
              <a:buClr>
                <a:srgbClr val="0072B6"/>
              </a:buClr>
              <a:buFont typeface="Calibri" panose="020F0502020204030204" pitchFamily="34" charset="0"/>
              <a:buChar char="-"/>
              <a:defRPr/>
            </a:lvl3pPr>
            <a:lvl4pPr marL="1600200" indent="-228600">
              <a:buClr>
                <a:srgbClr val="0072B6"/>
              </a:buClr>
              <a:buFont typeface="Calibri" panose="020F0502020204030204" pitchFamily="34" charset="0"/>
              <a:buChar char="-"/>
              <a:defRPr/>
            </a:lvl4pPr>
            <a:lvl5pPr marL="2057400" indent="-228600">
              <a:buClr>
                <a:srgbClr val="0072B6"/>
              </a:buClr>
              <a:buFont typeface="Calibri" panose="020F0502020204030204" pitchFamily="34" charset="0"/>
              <a:buChar char="-"/>
              <a:defRPr/>
            </a:lvl5pPr>
          </a:lstStyle>
          <a:p>
            <a:pPr marL="0" indent="0">
              <a:lnSpc>
                <a:spcPct val="100000"/>
              </a:lnSpc>
              <a:spcBef>
                <a:spcPts val="0"/>
              </a:spcBef>
              <a:spcAft>
                <a:spcPts val="1200"/>
              </a:spcAft>
              <a:buNone/>
            </a:pPr>
            <a:r>
              <a:rPr lang="cs-CZ" dirty="0">
                <a:latin typeface="Arial" panose="020B0604020202020204" pitchFamily="34" charset="0"/>
                <a:cs typeface="Arial" panose="020B0604020202020204" pitchFamily="34" charset="0"/>
              </a:rPr>
              <a:t>Jiný seriál „</a:t>
            </a:r>
            <a:r>
              <a:rPr lang="cs-CZ" b="1" dirty="0" err="1">
                <a:latin typeface="Arial" panose="020B0604020202020204" pitchFamily="34" charset="0"/>
                <a:cs typeface="Arial" panose="020B0604020202020204" pitchFamily="34" charset="0"/>
              </a:rPr>
              <a:t>Bodies</a:t>
            </a:r>
            <a:r>
              <a:rPr lang="cs-CZ" b="1" dirty="0">
                <a:latin typeface="Arial" panose="020B0604020202020204" pitchFamily="34" charset="0"/>
                <a:cs typeface="Arial" panose="020B0604020202020204" pitchFamily="34" charset="0"/>
              </a:rPr>
              <a:t>“</a:t>
            </a:r>
            <a:r>
              <a:rPr lang="cs-CZ" dirty="0">
                <a:latin typeface="Arial" panose="020B0604020202020204" pitchFamily="34" charset="0"/>
                <a:cs typeface="Arial" panose="020B0604020202020204" pitchFamily="34" charset="0"/>
              </a:rPr>
              <a:t> (UK) popisuje prostředí porodnicko-gynekologického oddělení nemocnice, kde chirurgové jsou odměňováni podle úspěšných operací, odmítají pak operovat pacienty se složitějšími potížemi a nechávají je umřít. </a:t>
            </a:r>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9602" y="1176764"/>
            <a:ext cx="2897906" cy="1931937"/>
          </a:xfrm>
          <a:prstGeom prst="rect">
            <a:avLst/>
          </a:prstGeom>
        </p:spPr>
      </p:pic>
      <p:sp>
        <p:nvSpPr>
          <p:cNvPr id="4" name="TextovéPole 3"/>
          <p:cNvSpPr txBox="1"/>
          <p:nvPr/>
        </p:nvSpPr>
        <p:spPr>
          <a:xfrm>
            <a:off x="681536" y="1147917"/>
            <a:ext cx="4898156" cy="2308324"/>
          </a:xfrm>
          <a:prstGeom prst="rect">
            <a:avLst/>
          </a:prstGeom>
          <a:noFill/>
        </p:spPr>
        <p:txBody>
          <a:bodyPr wrap="square" rtlCol="0">
            <a:spAutoFit/>
          </a:bodyPr>
          <a:lstStyle/>
          <a:p>
            <a:pPr>
              <a:spcAft>
                <a:spcPts val="1200"/>
              </a:spcAft>
            </a:pPr>
            <a:r>
              <a:rPr lang="cs-CZ" sz="1600" dirty="0">
                <a:latin typeface="Arial" panose="020B0604020202020204" pitchFamily="34" charset="0"/>
                <a:cs typeface="Arial" panose="020B0604020202020204" pitchFamily="34" charset="0"/>
              </a:rPr>
              <a:t>TV seriál „</a:t>
            </a:r>
            <a:r>
              <a:rPr lang="cs-CZ" sz="1600" b="1" dirty="0">
                <a:latin typeface="Arial" panose="020B0604020202020204" pitchFamily="34" charset="0"/>
                <a:cs typeface="Arial" panose="020B0604020202020204" pitchFamily="34" charset="0"/>
              </a:rPr>
              <a:t>Špína Baltimoru</a:t>
            </a:r>
            <a:r>
              <a:rPr lang="cs-CZ" sz="1600" dirty="0">
                <a:latin typeface="Arial" panose="020B0604020202020204" pitchFamily="34" charset="0"/>
                <a:cs typeface="Arial" panose="020B0604020202020204" pitchFamily="34" charset="0"/>
              </a:rPr>
              <a:t>“ (USA) ukazuje jak jsou policejní velitelé posedlí plněním čísel – počtem vyřešených případů, počtem zatčených za drogy, mírou zločinnosti a obětují tomu smysl své práce. Politici požadují čísla, která dokládají policejní úspěchy v boji se zločinností. Policejní jednotky proto dělají, co mohou, aby naplnili čísla a nestarají se o velké případy (drogové gangy </a:t>
            </a:r>
            <a:r>
              <a:rPr lang="cs-CZ" sz="1600" dirty="0" err="1">
                <a:latin typeface="Arial" panose="020B0604020202020204" pitchFamily="34" charset="0"/>
                <a:cs typeface="Arial" panose="020B0604020202020204" pitchFamily="34" charset="0"/>
              </a:rPr>
              <a:t>apod</a:t>
            </a:r>
            <a:r>
              <a:rPr lang="cs-CZ" sz="1600" dirty="0">
                <a:latin typeface="Arial" panose="020B0604020202020204" pitchFamily="34" charset="0"/>
                <a:cs typeface="Arial" panose="020B0604020202020204" pitchFamily="34" charset="0"/>
              </a:rPr>
              <a:t>). To by snížilo míru řešení zločinnosti“.  </a:t>
            </a:r>
          </a:p>
        </p:txBody>
      </p:sp>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536" y="3456241"/>
            <a:ext cx="2762250" cy="1657350"/>
          </a:xfrm>
          <a:prstGeom prst="rect">
            <a:avLst/>
          </a:prstGeom>
        </p:spPr>
      </p:pic>
      <p:sp>
        <p:nvSpPr>
          <p:cNvPr id="10" name="TextovéPole 9"/>
          <p:cNvSpPr txBox="1"/>
          <p:nvPr/>
        </p:nvSpPr>
        <p:spPr>
          <a:xfrm>
            <a:off x="606163" y="5113591"/>
            <a:ext cx="8444649" cy="1477328"/>
          </a:xfrm>
          <a:prstGeom prst="rect">
            <a:avLst/>
          </a:prstGeom>
          <a:noFill/>
        </p:spPr>
        <p:txBody>
          <a:bodyPr wrap="square" rtlCol="0">
            <a:spAutoFit/>
          </a:bodyPr>
          <a:lstStyle/>
          <a:p>
            <a:pPr>
              <a:spcAft>
                <a:spcPts val="1200"/>
              </a:spcAft>
            </a:pPr>
            <a:r>
              <a:rPr lang="cs-CZ" dirty="0">
                <a:latin typeface="Arial" panose="020B0604020202020204" pitchFamily="34" charset="0"/>
                <a:cs typeface="Arial" panose="020B0604020202020204" pitchFamily="34" charset="0"/>
              </a:rPr>
              <a:t>Používání metrik je zřejmě dáno potřebou měřit výkonnost, zveřejňovat ji a odměňovat. To samo o sobě není zlo. Nicméně </a:t>
            </a:r>
            <a:r>
              <a:rPr lang="cs-CZ" b="1" dirty="0">
                <a:latin typeface="Arial" panose="020B0604020202020204" pitchFamily="34" charset="0"/>
                <a:cs typeface="Arial" panose="020B0604020202020204" pitchFamily="34" charset="0"/>
              </a:rPr>
              <a:t>použití metrik bez hlubšího porozumění podstaty lidské činnosti může vést k závažným negativním důsledkům</a:t>
            </a:r>
            <a:r>
              <a:rPr lang="cs-CZ" dirty="0">
                <a:latin typeface="Arial" panose="020B0604020202020204" pitchFamily="34" charset="0"/>
                <a:cs typeface="Arial" panose="020B0604020202020204" pitchFamily="34" charset="0"/>
              </a:rPr>
              <a:t>. To </a:t>
            </a:r>
            <a:r>
              <a:rPr lang="cs-CZ" dirty="0" smtClean="0">
                <a:latin typeface="Arial" panose="020B0604020202020204" pitchFamily="34" charset="0"/>
                <a:cs typeface="Arial" panose="020B0604020202020204" pitchFamily="34" charset="0"/>
              </a:rPr>
              <a:t>jsme viděli </a:t>
            </a:r>
            <a:r>
              <a:rPr lang="cs-CZ" dirty="0">
                <a:latin typeface="Arial" panose="020B0604020202020204" pitchFamily="34" charset="0"/>
                <a:cs typeface="Arial" panose="020B0604020202020204" pitchFamily="34" charset="0"/>
              </a:rPr>
              <a:t>na příkladu české Metodiky hodnocení z let </a:t>
            </a:r>
            <a:r>
              <a:rPr lang="cs-CZ" dirty="0" smtClean="0">
                <a:latin typeface="Arial" panose="020B0604020202020204" pitchFamily="34" charset="0"/>
                <a:cs typeface="Arial" panose="020B0604020202020204" pitchFamily="34" charset="0"/>
              </a:rPr>
              <a:t>2004-2016, kde průměrné výsledky často nahradily špičkové. </a:t>
            </a:r>
            <a:endParaRPr lang="cs-CZ" dirty="0">
              <a:latin typeface="Arial" panose="020B0604020202020204" pitchFamily="34" charset="0"/>
              <a:cs typeface="Arial" panose="020B0604020202020204" pitchFamily="34" charset="0"/>
            </a:endParaRPr>
          </a:p>
        </p:txBody>
      </p:sp>
      <p:pic>
        <p:nvPicPr>
          <p:cNvPr id="11" name="Obráze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0140" y="156803"/>
            <a:ext cx="579933" cy="392871"/>
          </a:xfrm>
          <a:prstGeom prst="rect">
            <a:avLst/>
          </a:prstGeom>
        </p:spPr>
      </p:pic>
    </p:spTree>
    <p:extLst>
      <p:ext uri="{BB962C8B-B14F-4D97-AF65-F5344CB8AC3E}">
        <p14:creationId xmlns:p14="http://schemas.microsoft.com/office/powerpoint/2010/main" val="1607357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nterni.avcr.cz/miranda2/export/sitesavcr/data.avcr.cz/interni/Dokumenty/logo/ZNACKA-CZE/zakladni-verze/PNG/AVCR_zakladni_znacka_CZ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73" y="196375"/>
            <a:ext cx="1285907" cy="3447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nice 8"/>
          <p:cNvCxnSpPr/>
          <p:nvPr/>
        </p:nvCxnSpPr>
        <p:spPr>
          <a:xfrm flipV="1">
            <a:off x="606164" y="617220"/>
            <a:ext cx="7886700" cy="38100"/>
          </a:xfrm>
          <a:prstGeom prst="line">
            <a:avLst/>
          </a:prstGeom>
          <a:ln w="10160"/>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fld id="{C17EE6DA-A286-43A2-9010-EEC046E09579}" type="slidenum">
              <a:rPr lang="cs-CZ" smtClean="0"/>
              <a:t>16</a:t>
            </a:fld>
            <a:endParaRPr lang="cs-CZ" dirty="0"/>
          </a:p>
        </p:txBody>
      </p:sp>
      <p:sp>
        <p:nvSpPr>
          <p:cNvPr id="6" name="Title 1">
            <a:extLst>
              <a:ext uri="{FF2B5EF4-FFF2-40B4-BE49-F238E27FC236}">
                <a16:creationId xmlns:a16="http://schemas.microsoft.com/office/drawing/2014/main" id="{69DCB0C6-5A9F-46C2-B4B2-F541A99FE544}"/>
              </a:ext>
            </a:extLst>
          </p:cNvPr>
          <p:cNvSpPr>
            <a:spLocks noGrp="1"/>
          </p:cNvSpPr>
          <p:nvPr>
            <p:ph type="title"/>
          </p:nvPr>
        </p:nvSpPr>
        <p:spPr>
          <a:xfrm>
            <a:off x="606164" y="977824"/>
            <a:ext cx="7886700" cy="574815"/>
          </a:xfrm>
        </p:spPr>
        <p:txBody>
          <a:bodyPr anchor="t" anchorCtr="0">
            <a:noAutofit/>
          </a:bodyPr>
          <a:lstStyle>
            <a:lvl1pPr>
              <a:defRPr sz="2400" b="1" baseline="0">
                <a:solidFill>
                  <a:srgbClr val="0072B6"/>
                </a:solidFill>
                <a:latin typeface="Arial" panose="020B0604020202020204" pitchFamily="34" charset="0"/>
                <a:cs typeface="Arial" panose="020B0604020202020204" pitchFamily="34" charset="0"/>
              </a:defRPr>
            </a:lvl1pPr>
          </a:lstStyle>
          <a:p>
            <a:pPr algn="ctr"/>
            <a:r>
              <a:rPr lang="cs-CZ" sz="3200" dirty="0"/>
              <a:t>Hodnocení výzkumu v ČR (historie)</a:t>
            </a:r>
            <a:endParaRPr lang="en-US" dirty="0"/>
          </a:p>
        </p:txBody>
      </p:sp>
      <p:sp>
        <p:nvSpPr>
          <p:cNvPr id="8" name="Content Placeholder 2">
            <a:extLst>
              <a:ext uri="{FF2B5EF4-FFF2-40B4-BE49-F238E27FC236}">
                <a16:creationId xmlns:a16="http://schemas.microsoft.com/office/drawing/2014/main" id="{9B3EFFFE-5466-49CA-9153-1F19A29CD98C}"/>
              </a:ext>
            </a:extLst>
          </p:cNvPr>
          <p:cNvSpPr>
            <a:spLocks noGrp="1"/>
          </p:cNvSpPr>
          <p:nvPr>
            <p:ph idx="1"/>
          </p:nvPr>
        </p:nvSpPr>
        <p:spPr>
          <a:xfrm>
            <a:off x="628649" y="1873176"/>
            <a:ext cx="8116451" cy="4699458"/>
          </a:xfrm>
        </p:spPr>
        <p:txBody>
          <a:bodyPr>
            <a:noAutofit/>
          </a:bodyPr>
          <a:lstStyle>
            <a:lvl1pPr marL="228600" indent="-228600">
              <a:buClr>
                <a:srgbClr val="0072B6"/>
              </a:buClr>
              <a:buFont typeface="Calibri" panose="020F0502020204030204" pitchFamily="34" charset="0"/>
              <a:buChar char="-"/>
              <a:defRPr sz="1800"/>
            </a:lvl1pPr>
            <a:lvl2pPr marL="685800" indent="-228600">
              <a:buClr>
                <a:srgbClr val="0072B6"/>
              </a:buClr>
              <a:buFont typeface="Calibri" panose="020F0502020204030204" pitchFamily="34" charset="0"/>
              <a:buChar char="-"/>
              <a:defRPr/>
            </a:lvl2pPr>
            <a:lvl3pPr marL="1143000" indent="-228600">
              <a:buClr>
                <a:srgbClr val="0072B6"/>
              </a:buClr>
              <a:buFont typeface="Calibri" panose="020F0502020204030204" pitchFamily="34" charset="0"/>
              <a:buChar char="-"/>
              <a:defRPr/>
            </a:lvl3pPr>
            <a:lvl4pPr marL="1600200" indent="-228600">
              <a:buClr>
                <a:srgbClr val="0072B6"/>
              </a:buClr>
              <a:buFont typeface="Calibri" panose="020F0502020204030204" pitchFamily="34" charset="0"/>
              <a:buChar char="-"/>
              <a:defRPr/>
            </a:lvl4pPr>
            <a:lvl5pPr marL="2057400" indent="-228600">
              <a:buClr>
                <a:srgbClr val="0072B6"/>
              </a:buClr>
              <a:buFont typeface="Calibri" panose="020F0502020204030204" pitchFamily="34" charset="0"/>
              <a:buChar char="-"/>
              <a:defRPr/>
            </a:lvl5pPr>
          </a:lstStyle>
          <a:p>
            <a:pPr>
              <a:lnSpc>
                <a:spcPct val="100000"/>
              </a:lnSpc>
              <a:spcBef>
                <a:spcPts val="0"/>
              </a:spcBef>
              <a:spcAft>
                <a:spcPts val="1200"/>
              </a:spcAft>
              <a:buFont typeface="Arial" panose="020B0604020202020204" pitchFamily="34" charset="0"/>
              <a:buChar char="̶"/>
            </a:pPr>
            <a:r>
              <a:rPr lang="cs-CZ" sz="2000" b="1" dirty="0">
                <a:latin typeface="Arial" panose="020B0604020202020204" pitchFamily="34" charset="0"/>
                <a:cs typeface="Arial" panose="020B0604020202020204" pitchFamily="34" charset="0"/>
              </a:rPr>
              <a:t>Metodika 2004</a:t>
            </a:r>
          </a:p>
          <a:p>
            <a:pPr>
              <a:lnSpc>
                <a:spcPct val="100000"/>
              </a:lnSpc>
              <a:spcBef>
                <a:spcPts val="0"/>
              </a:spcBef>
              <a:spcAft>
                <a:spcPts val="1200"/>
              </a:spcAft>
              <a:buFont typeface="Arial" panose="020B0604020202020204" pitchFamily="34" charset="0"/>
              <a:buChar char="̶"/>
            </a:pPr>
            <a:r>
              <a:rPr lang="cs-CZ" sz="2000" dirty="0">
                <a:latin typeface="Arial" panose="020B0604020202020204" pitchFamily="34" charset="0"/>
                <a:cs typeface="Arial" panose="020B0604020202020204" pitchFamily="34" charset="0"/>
              </a:rPr>
              <a:t>Přiřadí se váha podle IF nebo typu aplikovaného výsledku (byl k tomu dodatek k metodice), např. podle IF mohla být váha 2,1 nebo 0.5. </a:t>
            </a:r>
          </a:p>
          <a:p>
            <a:pPr>
              <a:lnSpc>
                <a:spcPct val="100000"/>
              </a:lnSpc>
              <a:spcBef>
                <a:spcPts val="0"/>
              </a:spcBef>
              <a:spcAft>
                <a:spcPts val="1200"/>
              </a:spcAft>
              <a:buFont typeface="Arial" panose="020B0604020202020204" pitchFamily="34" charset="0"/>
              <a:buChar char="̶"/>
            </a:pPr>
            <a:r>
              <a:rPr lang="cs-CZ" sz="2000" dirty="0">
                <a:latin typeface="Arial" panose="020B0604020202020204" pitchFamily="34" charset="0"/>
                <a:cs typeface="Arial" panose="020B0604020202020204" pitchFamily="34" charset="0"/>
              </a:rPr>
              <a:t>Počítá se produktivita tak, že se součet se normuje na finance za 1999-2003. </a:t>
            </a:r>
          </a:p>
          <a:p>
            <a:pPr>
              <a:lnSpc>
                <a:spcPct val="100000"/>
              </a:lnSpc>
              <a:spcBef>
                <a:spcPts val="0"/>
              </a:spcBef>
              <a:spcAft>
                <a:spcPts val="1200"/>
              </a:spcAft>
              <a:buFont typeface="Arial" panose="020B0604020202020204" pitchFamily="34" charset="0"/>
              <a:buChar char="̶"/>
            </a:pPr>
            <a:r>
              <a:rPr lang="cs-CZ" sz="2000" dirty="0">
                <a:latin typeface="Arial" panose="020B0604020202020204" pitchFamily="34" charset="0"/>
                <a:cs typeface="Arial" panose="020B0604020202020204" pitchFamily="34" charset="0"/>
              </a:rPr>
              <a:t>Implementace: VO se dělí podle výsledku na 3 kategorie: zvýšení podpory, zachování podpory, snížení podpory.</a:t>
            </a:r>
            <a:endParaRPr lang="cs-CZ" sz="1200" dirty="0">
              <a:latin typeface="Arial" panose="020B0604020202020204" pitchFamily="34" charset="0"/>
              <a:cs typeface="Arial" panose="020B0604020202020204" pitchFamily="34" charset="0"/>
            </a:endParaRPr>
          </a:p>
          <a:p>
            <a:pPr marL="0" indent="0">
              <a:lnSpc>
                <a:spcPct val="100000"/>
              </a:lnSpc>
              <a:spcBef>
                <a:spcPts val="0"/>
              </a:spcBef>
              <a:spcAft>
                <a:spcPts val="1800"/>
              </a:spcAft>
              <a:buNone/>
            </a:pPr>
            <a:endParaRPr lang="cs-CZ" sz="3000" dirty="0">
              <a:latin typeface="Arial" panose="020B0604020202020204" pitchFamily="34" charset="0"/>
              <a:cs typeface="Arial" panose="020B0604020202020204" pitchFamily="34" charset="0"/>
            </a:endParaRPr>
          </a:p>
        </p:txBody>
      </p:sp>
      <p:pic>
        <p:nvPicPr>
          <p:cNvPr id="10" name="Obráze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0140" y="156803"/>
            <a:ext cx="579933" cy="392871"/>
          </a:xfrm>
          <a:prstGeom prst="rect">
            <a:avLst/>
          </a:prstGeom>
        </p:spPr>
      </p:pic>
    </p:spTree>
    <p:extLst>
      <p:ext uri="{BB962C8B-B14F-4D97-AF65-F5344CB8AC3E}">
        <p14:creationId xmlns:p14="http://schemas.microsoft.com/office/powerpoint/2010/main" val="3904852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nterni.avcr.cz/miranda2/export/sitesavcr/data.avcr.cz/interni/Dokumenty/logo/ZNACKA-CZE/zakladni-verze/PNG/AVCR_zakladni_znacka_CZ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73" y="196375"/>
            <a:ext cx="1285907" cy="3447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nice 8"/>
          <p:cNvCxnSpPr/>
          <p:nvPr/>
        </p:nvCxnSpPr>
        <p:spPr>
          <a:xfrm flipV="1">
            <a:off x="606164" y="617220"/>
            <a:ext cx="7886700" cy="38100"/>
          </a:xfrm>
          <a:prstGeom prst="line">
            <a:avLst/>
          </a:prstGeom>
          <a:ln w="10160"/>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fld id="{C17EE6DA-A286-43A2-9010-EEC046E09579}" type="slidenum">
              <a:rPr lang="cs-CZ" smtClean="0"/>
              <a:t>17</a:t>
            </a:fld>
            <a:endParaRPr lang="cs-CZ" dirty="0"/>
          </a:p>
        </p:txBody>
      </p:sp>
      <p:sp>
        <p:nvSpPr>
          <p:cNvPr id="6" name="Title 1">
            <a:extLst>
              <a:ext uri="{FF2B5EF4-FFF2-40B4-BE49-F238E27FC236}">
                <a16:creationId xmlns:a16="http://schemas.microsoft.com/office/drawing/2014/main" id="{69DCB0C6-5A9F-46C2-B4B2-F541A99FE544}"/>
              </a:ext>
            </a:extLst>
          </p:cNvPr>
          <p:cNvSpPr>
            <a:spLocks noGrp="1"/>
          </p:cNvSpPr>
          <p:nvPr>
            <p:ph type="title"/>
          </p:nvPr>
        </p:nvSpPr>
        <p:spPr>
          <a:xfrm>
            <a:off x="606164" y="977824"/>
            <a:ext cx="7886700" cy="574815"/>
          </a:xfrm>
        </p:spPr>
        <p:txBody>
          <a:bodyPr anchor="t" anchorCtr="0">
            <a:noAutofit/>
          </a:bodyPr>
          <a:lstStyle>
            <a:lvl1pPr>
              <a:defRPr sz="2400" b="1" baseline="0">
                <a:solidFill>
                  <a:srgbClr val="0072B6"/>
                </a:solidFill>
                <a:latin typeface="Arial" panose="020B0604020202020204" pitchFamily="34" charset="0"/>
                <a:cs typeface="Arial" panose="020B0604020202020204" pitchFamily="34" charset="0"/>
              </a:defRPr>
            </a:lvl1pPr>
          </a:lstStyle>
          <a:p>
            <a:pPr algn="ctr"/>
            <a:r>
              <a:rPr lang="cs-CZ" sz="3200" dirty="0"/>
              <a:t>Hodnocení výzkumu v ČR (historie)</a:t>
            </a:r>
            <a:endParaRPr lang="en-US" dirty="0"/>
          </a:p>
        </p:txBody>
      </p:sp>
      <p:sp>
        <p:nvSpPr>
          <p:cNvPr id="8" name="Content Placeholder 2">
            <a:extLst>
              <a:ext uri="{FF2B5EF4-FFF2-40B4-BE49-F238E27FC236}">
                <a16:creationId xmlns:a16="http://schemas.microsoft.com/office/drawing/2014/main" id="{9B3EFFFE-5466-49CA-9153-1F19A29CD98C}"/>
              </a:ext>
            </a:extLst>
          </p:cNvPr>
          <p:cNvSpPr>
            <a:spLocks noGrp="1"/>
          </p:cNvSpPr>
          <p:nvPr>
            <p:ph idx="1"/>
          </p:nvPr>
        </p:nvSpPr>
        <p:spPr>
          <a:xfrm>
            <a:off x="606164" y="1656893"/>
            <a:ext cx="8116451" cy="3577894"/>
          </a:xfrm>
        </p:spPr>
        <p:txBody>
          <a:bodyPr>
            <a:noAutofit/>
          </a:bodyPr>
          <a:lstStyle>
            <a:lvl1pPr marL="228600" indent="-228600">
              <a:buClr>
                <a:srgbClr val="0072B6"/>
              </a:buClr>
              <a:buFont typeface="Calibri" panose="020F0502020204030204" pitchFamily="34" charset="0"/>
              <a:buChar char="-"/>
              <a:defRPr sz="1800"/>
            </a:lvl1pPr>
            <a:lvl2pPr marL="685800" indent="-228600">
              <a:buClr>
                <a:srgbClr val="0072B6"/>
              </a:buClr>
              <a:buFont typeface="Calibri" panose="020F0502020204030204" pitchFamily="34" charset="0"/>
              <a:buChar char="-"/>
              <a:defRPr/>
            </a:lvl2pPr>
            <a:lvl3pPr marL="1143000" indent="-228600">
              <a:buClr>
                <a:srgbClr val="0072B6"/>
              </a:buClr>
              <a:buFont typeface="Calibri" panose="020F0502020204030204" pitchFamily="34" charset="0"/>
              <a:buChar char="-"/>
              <a:defRPr/>
            </a:lvl3pPr>
            <a:lvl4pPr marL="1600200" indent="-228600">
              <a:buClr>
                <a:srgbClr val="0072B6"/>
              </a:buClr>
              <a:buFont typeface="Calibri" panose="020F0502020204030204" pitchFamily="34" charset="0"/>
              <a:buChar char="-"/>
              <a:defRPr/>
            </a:lvl4pPr>
            <a:lvl5pPr marL="2057400" indent="-228600">
              <a:buClr>
                <a:srgbClr val="0072B6"/>
              </a:buClr>
              <a:buFont typeface="Calibri" panose="020F0502020204030204" pitchFamily="34" charset="0"/>
              <a:buChar char="-"/>
              <a:defRPr/>
            </a:lvl5pPr>
          </a:lstStyle>
          <a:p>
            <a:pPr>
              <a:lnSpc>
                <a:spcPct val="100000"/>
              </a:lnSpc>
              <a:spcBef>
                <a:spcPts val="0"/>
              </a:spcBef>
              <a:spcAft>
                <a:spcPts val="1200"/>
              </a:spcAft>
              <a:buFont typeface="Arial" panose="020B0604020202020204" pitchFamily="34" charset="0"/>
              <a:buChar char="̶"/>
            </a:pPr>
            <a:r>
              <a:rPr lang="cs-CZ" sz="2000" dirty="0">
                <a:latin typeface="Arial" panose="020B0604020202020204" pitchFamily="34" charset="0"/>
                <a:cs typeface="Arial" panose="020B0604020202020204" pitchFamily="34" charset="0"/>
              </a:rPr>
              <a:t>Později byla </a:t>
            </a:r>
            <a:r>
              <a:rPr lang="cs-CZ" sz="2000" b="1" dirty="0">
                <a:latin typeface="Arial" panose="020B0604020202020204" pitchFamily="34" charset="0"/>
                <a:cs typeface="Arial" panose="020B0604020202020204" pitchFamily="34" charset="0"/>
              </a:rPr>
              <a:t>Metodika hodnocení upravována</a:t>
            </a:r>
            <a:r>
              <a:rPr lang="cs-CZ" sz="2000" dirty="0">
                <a:latin typeface="Arial" panose="020B0604020202020204" pitchFamily="34" charset="0"/>
                <a:cs typeface="Arial" panose="020B0604020202020204" pitchFamily="34" charset="0"/>
              </a:rPr>
              <a:t>. Za výsledky z </a:t>
            </a:r>
            <a:r>
              <a:rPr lang="cs-CZ" sz="2000" dirty="0" err="1">
                <a:latin typeface="Arial" panose="020B0604020202020204" pitchFamily="34" charset="0"/>
                <a:cs typeface="Arial" panose="020B0604020202020204" pitchFamily="34" charset="0"/>
              </a:rPr>
              <a:t>RIVu</a:t>
            </a:r>
            <a:r>
              <a:rPr lang="cs-CZ" sz="2000" dirty="0">
                <a:latin typeface="Arial" panose="020B0604020202020204" pitchFamily="34" charset="0"/>
                <a:cs typeface="Arial" panose="020B0604020202020204" pitchFamily="34" charset="0"/>
              </a:rPr>
              <a:t> byly přidělovány </a:t>
            </a:r>
            <a:r>
              <a:rPr lang="cs-CZ" sz="2000" b="1" dirty="0">
                <a:latin typeface="Arial" panose="020B0604020202020204" pitchFamily="34" charset="0"/>
                <a:cs typeface="Arial" panose="020B0604020202020204" pitchFamily="34" charset="0"/>
              </a:rPr>
              <a:t>body,</a:t>
            </a:r>
            <a:r>
              <a:rPr lang="cs-CZ" sz="2000" dirty="0">
                <a:latin typeface="Arial" panose="020B0604020202020204" pitchFamily="34" charset="0"/>
                <a:cs typeface="Arial" panose="020B0604020202020204" pitchFamily="34" charset="0"/>
              </a:rPr>
              <a:t> u publikací se počet bodů vypočítal podle tzv. konvexně-konkávní křivky závislosti </a:t>
            </a:r>
            <a:r>
              <a:rPr lang="cs-CZ" sz="2000" b="1" dirty="0">
                <a:latin typeface="Arial" panose="020B0604020202020204" pitchFamily="34" charset="0"/>
                <a:cs typeface="Arial" panose="020B0604020202020204" pitchFamily="34" charset="0"/>
              </a:rPr>
              <a:t>počtu bodů na IF </a:t>
            </a:r>
            <a:r>
              <a:rPr lang="cs-CZ" sz="2000" dirty="0">
                <a:latin typeface="Arial" panose="020B0604020202020204" pitchFamily="34" charset="0"/>
                <a:cs typeface="Arial" panose="020B0604020202020204" pitchFamily="34" charset="0"/>
              </a:rPr>
              <a:t>časopisu (oborově). Počty bodů byly nastaveny pro aplikované výsledky, tzv. neimpaktované časopisy, pro konferenční příspěvky, atd. </a:t>
            </a:r>
          </a:p>
          <a:p>
            <a:pPr>
              <a:lnSpc>
                <a:spcPct val="100000"/>
              </a:lnSpc>
              <a:spcBef>
                <a:spcPts val="0"/>
              </a:spcBef>
              <a:spcAft>
                <a:spcPts val="1200"/>
              </a:spcAft>
              <a:buFont typeface="Arial" panose="020B0604020202020204" pitchFamily="34" charset="0"/>
              <a:buChar char="̶"/>
            </a:pPr>
            <a:r>
              <a:rPr lang="cs-CZ" sz="2000" b="1" dirty="0">
                <a:latin typeface="Arial" panose="020B0604020202020204" pitchFamily="34" charset="0"/>
                <a:cs typeface="Arial" panose="020B0604020202020204" pitchFamily="34" charset="0"/>
              </a:rPr>
              <a:t>Metodika byla používána do roku 2016 </a:t>
            </a:r>
            <a:r>
              <a:rPr lang="cs-CZ" sz="2000" dirty="0">
                <a:latin typeface="Arial" panose="020B0604020202020204" pitchFamily="34" charset="0"/>
                <a:cs typeface="Arial" panose="020B0604020202020204" pitchFamily="34" charset="0"/>
              </a:rPr>
              <a:t>s řadou vylepšení, byly zavedeny tzv. </a:t>
            </a:r>
            <a:r>
              <a:rPr lang="cs-CZ" sz="2000" b="1" dirty="0">
                <a:latin typeface="Arial" panose="020B0604020202020204" pitchFamily="34" charset="0"/>
                <a:cs typeface="Arial" panose="020B0604020202020204" pitchFamily="34" charset="0"/>
              </a:rPr>
              <a:t>pilíře</a:t>
            </a:r>
            <a:r>
              <a:rPr lang="cs-CZ" sz="2000" dirty="0">
                <a:latin typeface="Arial" panose="020B0604020202020204" pitchFamily="34" charset="0"/>
                <a:cs typeface="Arial" panose="020B0604020202020204" pitchFamily="34" charset="0"/>
              </a:rPr>
              <a:t>, např. pilíř pro hodnocení vybraných výsledků metodou peer-</a:t>
            </a:r>
            <a:r>
              <a:rPr lang="cs-CZ" sz="2000" dirty="0" err="1">
                <a:latin typeface="Arial" panose="020B0604020202020204" pitchFamily="34" charset="0"/>
                <a:cs typeface="Arial" panose="020B0604020202020204" pitchFamily="34" charset="0"/>
              </a:rPr>
              <a:t>review</a:t>
            </a:r>
            <a:r>
              <a:rPr lang="cs-CZ" sz="2000" dirty="0">
                <a:latin typeface="Arial" panose="020B0604020202020204" pitchFamily="34" charset="0"/>
                <a:cs typeface="Arial" panose="020B0604020202020204" pitchFamily="34" charset="0"/>
              </a:rPr>
              <a:t>. Od roku 2017 se přechází na novou Metodiku 17+, která se inspiruje hodnocením AV ČR v roce 2015 a postupně je implementována až do současnosti.  </a:t>
            </a:r>
            <a:endParaRPr lang="cs-CZ" sz="1200" dirty="0">
              <a:latin typeface="Arial" panose="020B0604020202020204" pitchFamily="34" charset="0"/>
              <a:cs typeface="Arial" panose="020B0604020202020204" pitchFamily="34" charset="0"/>
            </a:endParaRPr>
          </a:p>
          <a:p>
            <a:pPr marL="0" indent="0">
              <a:lnSpc>
                <a:spcPct val="100000"/>
              </a:lnSpc>
              <a:spcBef>
                <a:spcPts val="0"/>
              </a:spcBef>
              <a:spcAft>
                <a:spcPts val="1800"/>
              </a:spcAft>
              <a:buNone/>
            </a:pPr>
            <a:endParaRPr lang="cs-CZ" sz="3000" dirty="0">
              <a:latin typeface="Arial" panose="020B0604020202020204" pitchFamily="34" charset="0"/>
              <a:cs typeface="Arial" panose="020B0604020202020204" pitchFamily="34" charset="0"/>
            </a:endParaRPr>
          </a:p>
        </p:txBody>
      </p:sp>
      <p:pic>
        <p:nvPicPr>
          <p:cNvPr id="10" name="Obráze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0140" y="156803"/>
            <a:ext cx="579933" cy="392871"/>
          </a:xfrm>
          <a:prstGeom prst="rect">
            <a:avLst/>
          </a:prstGeom>
        </p:spPr>
      </p:pic>
    </p:spTree>
    <p:extLst>
      <p:ext uri="{BB962C8B-B14F-4D97-AF65-F5344CB8AC3E}">
        <p14:creationId xmlns:p14="http://schemas.microsoft.com/office/powerpoint/2010/main" val="1527225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nterni.avcr.cz/miranda2/export/sitesavcr/data.avcr.cz/interni/Dokumenty/logo/ZNACKA-CZE/zakladni-verze/PNG/AVCR_zakladni_znacka_CZ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73" y="196375"/>
            <a:ext cx="1285907" cy="3447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nice 8"/>
          <p:cNvCxnSpPr/>
          <p:nvPr/>
        </p:nvCxnSpPr>
        <p:spPr>
          <a:xfrm flipV="1">
            <a:off x="606164" y="617220"/>
            <a:ext cx="7886700" cy="38100"/>
          </a:xfrm>
          <a:prstGeom prst="line">
            <a:avLst/>
          </a:prstGeom>
          <a:ln w="10160"/>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fld id="{C17EE6DA-A286-43A2-9010-EEC046E09579}" type="slidenum">
              <a:rPr lang="cs-CZ" smtClean="0"/>
              <a:t>18</a:t>
            </a:fld>
            <a:endParaRPr lang="cs-CZ" dirty="0"/>
          </a:p>
        </p:txBody>
      </p:sp>
      <p:sp>
        <p:nvSpPr>
          <p:cNvPr id="6" name="Title 1">
            <a:extLst>
              <a:ext uri="{FF2B5EF4-FFF2-40B4-BE49-F238E27FC236}">
                <a16:creationId xmlns:a16="http://schemas.microsoft.com/office/drawing/2014/main" id="{69DCB0C6-5A9F-46C2-B4B2-F541A99FE544}"/>
              </a:ext>
            </a:extLst>
          </p:cNvPr>
          <p:cNvSpPr>
            <a:spLocks noGrp="1"/>
          </p:cNvSpPr>
          <p:nvPr>
            <p:ph type="title"/>
          </p:nvPr>
        </p:nvSpPr>
        <p:spPr>
          <a:xfrm>
            <a:off x="606164" y="977824"/>
            <a:ext cx="7886700" cy="574815"/>
          </a:xfrm>
        </p:spPr>
        <p:txBody>
          <a:bodyPr anchor="t" anchorCtr="0">
            <a:noAutofit/>
          </a:bodyPr>
          <a:lstStyle>
            <a:lvl1pPr>
              <a:defRPr sz="2400" b="1" baseline="0">
                <a:solidFill>
                  <a:srgbClr val="0072B6"/>
                </a:solidFill>
                <a:latin typeface="Arial" panose="020B0604020202020204" pitchFamily="34" charset="0"/>
                <a:cs typeface="Arial" panose="020B0604020202020204" pitchFamily="34" charset="0"/>
              </a:defRPr>
            </a:lvl1pPr>
          </a:lstStyle>
          <a:p>
            <a:pPr algn="ctr"/>
            <a:r>
              <a:rPr lang="cs-CZ" dirty="0"/>
              <a:t>Kritika Metodiky hodnocení RVVI z let 2004-2016</a:t>
            </a:r>
            <a:endParaRPr lang="en-US" dirty="0"/>
          </a:p>
        </p:txBody>
      </p:sp>
      <p:sp>
        <p:nvSpPr>
          <p:cNvPr id="8" name="Content Placeholder 2">
            <a:extLst>
              <a:ext uri="{FF2B5EF4-FFF2-40B4-BE49-F238E27FC236}">
                <a16:creationId xmlns:a16="http://schemas.microsoft.com/office/drawing/2014/main" id="{9B3EFFFE-5466-49CA-9153-1F19A29CD98C}"/>
              </a:ext>
            </a:extLst>
          </p:cNvPr>
          <p:cNvSpPr>
            <a:spLocks noGrp="1"/>
          </p:cNvSpPr>
          <p:nvPr>
            <p:ph idx="1"/>
          </p:nvPr>
        </p:nvSpPr>
        <p:spPr>
          <a:xfrm>
            <a:off x="606164" y="1656892"/>
            <a:ext cx="8116451" cy="4651853"/>
          </a:xfrm>
        </p:spPr>
        <p:txBody>
          <a:bodyPr>
            <a:noAutofit/>
          </a:bodyPr>
          <a:lstStyle>
            <a:lvl1pPr marL="228600" indent="-228600">
              <a:buClr>
                <a:srgbClr val="0072B6"/>
              </a:buClr>
              <a:buFont typeface="Calibri" panose="020F0502020204030204" pitchFamily="34" charset="0"/>
              <a:buChar char="-"/>
              <a:defRPr sz="1800"/>
            </a:lvl1pPr>
            <a:lvl2pPr marL="685800" indent="-228600">
              <a:buClr>
                <a:srgbClr val="0072B6"/>
              </a:buClr>
              <a:buFont typeface="Calibri" panose="020F0502020204030204" pitchFamily="34" charset="0"/>
              <a:buChar char="-"/>
              <a:defRPr/>
            </a:lvl2pPr>
            <a:lvl3pPr marL="1143000" indent="-228600">
              <a:buClr>
                <a:srgbClr val="0072B6"/>
              </a:buClr>
              <a:buFont typeface="Calibri" panose="020F0502020204030204" pitchFamily="34" charset="0"/>
              <a:buChar char="-"/>
              <a:defRPr/>
            </a:lvl3pPr>
            <a:lvl4pPr marL="1600200" indent="-228600">
              <a:buClr>
                <a:srgbClr val="0072B6"/>
              </a:buClr>
              <a:buFont typeface="Calibri" panose="020F0502020204030204" pitchFamily="34" charset="0"/>
              <a:buChar char="-"/>
              <a:defRPr/>
            </a:lvl4pPr>
            <a:lvl5pPr marL="2057400" indent="-228600">
              <a:buClr>
                <a:srgbClr val="0072B6"/>
              </a:buClr>
              <a:buFont typeface="Calibri" panose="020F0502020204030204" pitchFamily="34" charset="0"/>
              <a:buChar char="-"/>
              <a:defRPr/>
            </a:lvl5pPr>
          </a:lstStyle>
          <a:p>
            <a:pPr>
              <a:lnSpc>
                <a:spcPct val="100000"/>
              </a:lnSpc>
              <a:spcBef>
                <a:spcPts val="0"/>
              </a:spcBef>
              <a:spcAft>
                <a:spcPts val="1200"/>
              </a:spcAft>
              <a:buFont typeface="Arial" panose="020B0604020202020204" pitchFamily="34" charset="0"/>
              <a:buChar char="̶"/>
            </a:pPr>
            <a:r>
              <a:rPr lang="cs-CZ" sz="2000" dirty="0">
                <a:latin typeface="Arial" panose="020B0604020202020204" pitchFamily="34" charset="0"/>
                <a:cs typeface="Arial" panose="020B0604020202020204" pitchFamily="34" charset="0"/>
              </a:rPr>
              <a:t>Metodika byla kritizována z mnoha stran, někdy byla tato kritika ne zcela korektní. Např. se často říkalo, že Metodika nebere v úvahu rozdíly oborů, což nebylo pravdivé, protože různé obory měly odlišné křivky pro výpočet bodů. </a:t>
            </a:r>
          </a:p>
          <a:p>
            <a:pPr>
              <a:lnSpc>
                <a:spcPct val="100000"/>
              </a:lnSpc>
              <a:spcBef>
                <a:spcPts val="0"/>
              </a:spcBef>
              <a:spcAft>
                <a:spcPts val="1200"/>
              </a:spcAft>
              <a:buFont typeface="Arial" panose="020B0604020202020204" pitchFamily="34" charset="0"/>
              <a:buChar char="̶"/>
            </a:pPr>
            <a:r>
              <a:rPr lang="cs-CZ" sz="2000" dirty="0">
                <a:latin typeface="Arial" panose="020B0604020202020204" pitchFamily="34" charset="0"/>
                <a:cs typeface="Arial" panose="020B0604020202020204" pitchFamily="34" charset="0"/>
              </a:rPr>
              <a:t>Jaké byly </a:t>
            </a:r>
            <a:r>
              <a:rPr lang="cs-CZ" sz="2000" b="1" dirty="0">
                <a:latin typeface="Arial" panose="020B0604020202020204" pitchFamily="34" charset="0"/>
                <a:cs typeface="Arial" panose="020B0604020202020204" pitchFamily="34" charset="0"/>
              </a:rPr>
              <a:t>klady Metodiky</a:t>
            </a:r>
            <a:r>
              <a:rPr lang="cs-CZ" sz="2000" dirty="0">
                <a:latin typeface="Arial" panose="020B0604020202020204" pitchFamily="34" charset="0"/>
                <a:cs typeface="Arial" panose="020B0604020202020204" pitchFamily="34" charset="0"/>
              </a:rPr>
              <a:t>: a) jednoduchost - výpočet bylo možné provést pro ČR na malém počítači, b) zdánlivá objektivita – algoritmus byl přesně stanoven, tj. nebylo nikomu „nadržováno“, c) kladem byla nepochybně vylepšení formou pilířů, kde už to směřovalo k peer-</a:t>
            </a:r>
            <a:r>
              <a:rPr lang="cs-CZ" sz="2000" dirty="0" err="1">
                <a:latin typeface="Arial" panose="020B0604020202020204" pitchFamily="34" charset="0"/>
                <a:cs typeface="Arial" panose="020B0604020202020204" pitchFamily="34" charset="0"/>
              </a:rPr>
              <a:t>review</a:t>
            </a:r>
            <a:r>
              <a:rPr lang="cs-CZ" sz="2000" dirty="0">
                <a:latin typeface="Arial" panose="020B0604020202020204" pitchFamily="34" charset="0"/>
                <a:cs typeface="Arial" panose="020B0604020202020204" pitchFamily="34" charset="0"/>
              </a:rPr>
              <a:t> metodě.</a:t>
            </a:r>
          </a:p>
          <a:p>
            <a:pPr>
              <a:lnSpc>
                <a:spcPct val="100000"/>
              </a:lnSpc>
              <a:spcBef>
                <a:spcPts val="0"/>
              </a:spcBef>
              <a:spcAft>
                <a:spcPts val="1200"/>
              </a:spcAft>
              <a:buFont typeface="Arial" panose="020B0604020202020204" pitchFamily="34" charset="0"/>
              <a:buChar char="̶"/>
            </a:pPr>
            <a:r>
              <a:rPr lang="cs-CZ" sz="2000" dirty="0">
                <a:latin typeface="Arial" panose="020B0604020202020204" pitchFamily="34" charset="0"/>
                <a:cs typeface="Arial" panose="020B0604020202020204" pitchFamily="34" charset="0"/>
              </a:rPr>
              <a:t>Co byl </a:t>
            </a:r>
            <a:r>
              <a:rPr lang="cs-CZ" sz="2000" b="1" dirty="0">
                <a:latin typeface="Arial" panose="020B0604020202020204" pitchFamily="34" charset="0"/>
                <a:cs typeface="Arial" panose="020B0604020202020204" pitchFamily="34" charset="0"/>
              </a:rPr>
              <a:t>hlavní nedostatek Metodiky</a:t>
            </a:r>
            <a:r>
              <a:rPr lang="cs-CZ" sz="2000" dirty="0">
                <a:latin typeface="Arial" panose="020B0604020202020204" pitchFamily="34" charset="0"/>
                <a:cs typeface="Arial" panose="020B0604020202020204" pitchFamily="34" charset="0"/>
              </a:rPr>
              <a:t>, proč jsme Metodiku nahradili novým systémem hodnocení: ryze kvantitativní systém hodnocení se nikde neosvědčil (viz kniha Jerry Mullera: Tyranie metrik) a vždy vedl k adaptaci hodnocených komunit s pokřivením mezilidských vztahů někde velmi negativním způsobem. </a:t>
            </a:r>
            <a:endParaRPr lang="cs-CZ" sz="3000" dirty="0">
              <a:latin typeface="Arial" panose="020B0604020202020204" pitchFamily="34" charset="0"/>
              <a:cs typeface="Arial" panose="020B0604020202020204" pitchFamily="34" charset="0"/>
            </a:endParaRPr>
          </a:p>
        </p:txBody>
      </p:sp>
      <p:pic>
        <p:nvPicPr>
          <p:cNvPr id="10" name="Obráze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0140" y="156803"/>
            <a:ext cx="579933" cy="392871"/>
          </a:xfrm>
          <a:prstGeom prst="rect">
            <a:avLst/>
          </a:prstGeom>
        </p:spPr>
      </p:pic>
    </p:spTree>
    <p:extLst>
      <p:ext uri="{BB962C8B-B14F-4D97-AF65-F5344CB8AC3E}">
        <p14:creationId xmlns:p14="http://schemas.microsoft.com/office/powerpoint/2010/main" val="971889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nterni.avcr.cz/miranda2/export/sitesavcr/data.avcr.cz/interni/Dokumenty/logo/ZNACKA-CZE/zakladni-verze/PNG/AVCR_zakladni_znacka_CZ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73" y="196375"/>
            <a:ext cx="1285907" cy="3447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nice 8"/>
          <p:cNvCxnSpPr/>
          <p:nvPr/>
        </p:nvCxnSpPr>
        <p:spPr>
          <a:xfrm flipV="1">
            <a:off x="606164" y="617220"/>
            <a:ext cx="7886700" cy="38100"/>
          </a:xfrm>
          <a:prstGeom prst="line">
            <a:avLst/>
          </a:prstGeom>
          <a:ln w="10160"/>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fld id="{C17EE6DA-A286-43A2-9010-EEC046E09579}" type="slidenum">
              <a:rPr lang="cs-CZ" smtClean="0"/>
              <a:t>19</a:t>
            </a:fld>
            <a:endParaRPr lang="cs-CZ" dirty="0"/>
          </a:p>
        </p:txBody>
      </p:sp>
      <p:sp>
        <p:nvSpPr>
          <p:cNvPr id="6" name="Title 1">
            <a:extLst>
              <a:ext uri="{FF2B5EF4-FFF2-40B4-BE49-F238E27FC236}">
                <a16:creationId xmlns:a16="http://schemas.microsoft.com/office/drawing/2014/main" id="{69DCB0C6-5A9F-46C2-B4B2-F541A99FE544}"/>
              </a:ext>
            </a:extLst>
          </p:cNvPr>
          <p:cNvSpPr>
            <a:spLocks noGrp="1"/>
          </p:cNvSpPr>
          <p:nvPr>
            <p:ph type="title"/>
          </p:nvPr>
        </p:nvSpPr>
        <p:spPr>
          <a:xfrm>
            <a:off x="606164" y="977824"/>
            <a:ext cx="7886700" cy="574815"/>
          </a:xfrm>
        </p:spPr>
        <p:txBody>
          <a:bodyPr anchor="t" anchorCtr="0">
            <a:noAutofit/>
          </a:bodyPr>
          <a:lstStyle>
            <a:lvl1pPr>
              <a:defRPr sz="2400" b="1" baseline="0">
                <a:solidFill>
                  <a:srgbClr val="0072B6"/>
                </a:solidFill>
                <a:latin typeface="Arial" panose="020B0604020202020204" pitchFamily="34" charset="0"/>
                <a:cs typeface="Arial" panose="020B0604020202020204" pitchFamily="34" charset="0"/>
              </a:defRPr>
            </a:lvl1pPr>
          </a:lstStyle>
          <a:p>
            <a:pPr algn="ctr"/>
            <a:r>
              <a:rPr lang="cs-CZ" dirty="0"/>
              <a:t>Kritika Metodiky hodnocení RVVI z let 2004-2016</a:t>
            </a:r>
            <a:endParaRPr lang="en-US" dirty="0"/>
          </a:p>
        </p:txBody>
      </p:sp>
      <p:sp>
        <p:nvSpPr>
          <p:cNvPr id="8" name="Content Placeholder 2">
            <a:extLst>
              <a:ext uri="{FF2B5EF4-FFF2-40B4-BE49-F238E27FC236}">
                <a16:creationId xmlns:a16="http://schemas.microsoft.com/office/drawing/2014/main" id="{9B3EFFFE-5466-49CA-9153-1F19A29CD98C}"/>
              </a:ext>
            </a:extLst>
          </p:cNvPr>
          <p:cNvSpPr>
            <a:spLocks noGrp="1"/>
          </p:cNvSpPr>
          <p:nvPr>
            <p:ph idx="1"/>
          </p:nvPr>
        </p:nvSpPr>
        <p:spPr>
          <a:xfrm>
            <a:off x="606164" y="1656893"/>
            <a:ext cx="8116451" cy="2645084"/>
          </a:xfrm>
        </p:spPr>
        <p:txBody>
          <a:bodyPr>
            <a:noAutofit/>
          </a:bodyPr>
          <a:lstStyle>
            <a:lvl1pPr marL="228600" indent="-228600">
              <a:buClr>
                <a:srgbClr val="0072B6"/>
              </a:buClr>
              <a:buFont typeface="Calibri" panose="020F0502020204030204" pitchFamily="34" charset="0"/>
              <a:buChar char="-"/>
              <a:defRPr sz="1800"/>
            </a:lvl1pPr>
            <a:lvl2pPr marL="685800" indent="-228600">
              <a:buClr>
                <a:srgbClr val="0072B6"/>
              </a:buClr>
              <a:buFont typeface="Calibri" panose="020F0502020204030204" pitchFamily="34" charset="0"/>
              <a:buChar char="-"/>
              <a:defRPr/>
            </a:lvl2pPr>
            <a:lvl3pPr marL="1143000" indent="-228600">
              <a:buClr>
                <a:srgbClr val="0072B6"/>
              </a:buClr>
              <a:buFont typeface="Calibri" panose="020F0502020204030204" pitchFamily="34" charset="0"/>
              <a:buChar char="-"/>
              <a:defRPr/>
            </a:lvl3pPr>
            <a:lvl4pPr marL="1600200" indent="-228600">
              <a:buClr>
                <a:srgbClr val="0072B6"/>
              </a:buClr>
              <a:buFont typeface="Calibri" panose="020F0502020204030204" pitchFamily="34" charset="0"/>
              <a:buChar char="-"/>
              <a:defRPr/>
            </a:lvl4pPr>
            <a:lvl5pPr marL="2057400" indent="-228600">
              <a:buClr>
                <a:srgbClr val="0072B6"/>
              </a:buClr>
              <a:buFont typeface="Calibri" panose="020F0502020204030204" pitchFamily="34" charset="0"/>
              <a:buChar char="-"/>
              <a:defRPr/>
            </a:lvl5pPr>
          </a:lstStyle>
          <a:p>
            <a:pPr marL="0" indent="0">
              <a:lnSpc>
                <a:spcPct val="100000"/>
              </a:lnSpc>
              <a:spcBef>
                <a:spcPts val="0"/>
              </a:spcBef>
              <a:spcAft>
                <a:spcPts val="1200"/>
              </a:spcAft>
              <a:buNone/>
            </a:pPr>
            <a:r>
              <a:rPr lang="cs-CZ" sz="2000" dirty="0">
                <a:latin typeface="Arial" panose="020B0604020202020204" pitchFamily="34" charset="0"/>
                <a:cs typeface="Arial" panose="020B0604020202020204" pitchFamily="34" charset="0"/>
              </a:rPr>
              <a:t>Stejně tak Metodika hodnocení výzkumu RVVI z let 2004-2016 vedla k přizpůsobení výzkumných jednotek tak, aby se </a:t>
            </a:r>
            <a:r>
              <a:rPr lang="cs-CZ" sz="2000" b="1" dirty="0">
                <a:latin typeface="Arial" panose="020B0604020202020204" pitchFamily="34" charset="0"/>
                <a:cs typeface="Arial" panose="020B0604020202020204" pitchFamily="34" charset="0"/>
              </a:rPr>
              <a:t>optimalizoval počet bodů při minimálních finančních nákladech</a:t>
            </a:r>
            <a:r>
              <a:rPr lang="cs-CZ" sz="2000" dirty="0">
                <a:latin typeface="Arial" panose="020B0604020202020204" pitchFamily="34" charset="0"/>
                <a:cs typeface="Arial" panose="020B0604020202020204" pitchFamily="34" charset="0"/>
              </a:rPr>
              <a:t>. To znamenalo produkci relativně levných výsledků (např. průměrných nebo i podprůměrných publikací, nekvalitních patentů, nekvalitního softwaru, </a:t>
            </a:r>
            <a:r>
              <a:rPr lang="cs-CZ" sz="2000" dirty="0" err="1">
                <a:latin typeface="Arial" panose="020B0604020202020204" pitchFamily="34" charset="0"/>
                <a:cs typeface="Arial" panose="020B0604020202020204" pitchFamily="34" charset="0"/>
              </a:rPr>
              <a:t>apod</a:t>
            </a:r>
            <a:r>
              <a:rPr lang="cs-CZ" sz="2000" dirty="0">
                <a:latin typeface="Arial" panose="020B0604020202020204" pitchFamily="34" charset="0"/>
                <a:cs typeface="Arial" panose="020B0604020202020204" pitchFamily="34" charset="0"/>
              </a:rPr>
              <a:t>). Výzkumné prostředí nebylo příznivé pro vysoce kvalitní výsledky, které vyžadují dlouhou a vysoce odbornou činnost, ale které jsou cílem bádání, tj</a:t>
            </a:r>
            <a:r>
              <a:rPr lang="cs-CZ" sz="2000" b="1" dirty="0">
                <a:latin typeface="Arial" panose="020B0604020202020204" pitchFamily="34" charset="0"/>
                <a:cs typeface="Arial" panose="020B0604020202020204" pitchFamily="34" charset="0"/>
              </a:rPr>
              <a:t>. prostředí bylo deformované</a:t>
            </a:r>
            <a:r>
              <a:rPr lang="cs-CZ" sz="2000" dirty="0">
                <a:latin typeface="Arial" panose="020B0604020202020204" pitchFamily="34" charset="0"/>
                <a:cs typeface="Arial" panose="020B0604020202020204" pitchFamily="34" charset="0"/>
              </a:rPr>
              <a:t>.</a:t>
            </a:r>
          </a:p>
        </p:txBody>
      </p:sp>
      <p:pic>
        <p:nvPicPr>
          <p:cNvPr id="10" name="Obráze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0140" y="156803"/>
            <a:ext cx="579933" cy="392871"/>
          </a:xfrm>
          <a:prstGeom prst="rect">
            <a:avLst/>
          </a:prstGeom>
        </p:spPr>
      </p:pic>
    </p:spTree>
    <p:extLst>
      <p:ext uri="{BB962C8B-B14F-4D97-AF65-F5344CB8AC3E}">
        <p14:creationId xmlns:p14="http://schemas.microsoft.com/office/powerpoint/2010/main" val="2670189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0C316B-01D8-42F0-A292-4849EDD66283}"/>
              </a:ext>
            </a:extLst>
          </p:cNvPr>
          <p:cNvSpPr>
            <a:spLocks noGrp="1"/>
          </p:cNvSpPr>
          <p:nvPr>
            <p:ph type="title"/>
          </p:nvPr>
        </p:nvSpPr>
        <p:spPr>
          <a:xfrm>
            <a:off x="628650" y="1279523"/>
            <a:ext cx="7886700" cy="1325563"/>
          </a:xfrm>
        </p:spPr>
        <p:txBody>
          <a:bodyPr>
            <a:normAutofit/>
          </a:bodyPr>
          <a:lstStyle/>
          <a:p>
            <a:pPr algn="ctr"/>
            <a:r>
              <a:rPr lang="cs-CZ" sz="3600" b="1" dirty="0">
                <a:solidFill>
                  <a:schemeClr val="bg1"/>
                </a:solidFill>
              </a:rPr>
              <a:t>Základní pojmy</a:t>
            </a:r>
          </a:p>
        </p:txBody>
      </p:sp>
      <p:sp>
        <p:nvSpPr>
          <p:cNvPr id="3" name="Zástupný symbol pro číslo snímku 2">
            <a:extLst>
              <a:ext uri="{FF2B5EF4-FFF2-40B4-BE49-F238E27FC236}">
                <a16:creationId xmlns:a16="http://schemas.microsoft.com/office/drawing/2014/main" id="{18C19DD3-33B3-4A2D-99AB-C6EC5EB40A40}"/>
              </a:ext>
            </a:extLst>
          </p:cNvPr>
          <p:cNvSpPr>
            <a:spLocks noGrp="1"/>
          </p:cNvSpPr>
          <p:nvPr>
            <p:ph type="sldNum" sz="quarter" idx="12"/>
          </p:nvPr>
        </p:nvSpPr>
        <p:spPr/>
        <p:txBody>
          <a:bodyPr/>
          <a:lstStyle/>
          <a:p>
            <a:fld id="{C17EE6DA-A286-43A2-9010-EEC046E09579}" type="slidenum">
              <a:rPr lang="cs-CZ" smtClean="0"/>
              <a:t>2</a:t>
            </a:fld>
            <a:endParaRPr lang="cs-CZ"/>
          </a:p>
        </p:txBody>
      </p:sp>
      <p:sp>
        <p:nvSpPr>
          <p:cNvPr id="4" name="TextovéPole 3">
            <a:extLst>
              <a:ext uri="{FF2B5EF4-FFF2-40B4-BE49-F238E27FC236}">
                <a16:creationId xmlns:a16="http://schemas.microsoft.com/office/drawing/2014/main" id="{7C8CA57E-0F9F-402B-810A-AA74E98D8FE9}"/>
              </a:ext>
            </a:extLst>
          </p:cNvPr>
          <p:cNvSpPr txBox="1"/>
          <p:nvPr/>
        </p:nvSpPr>
        <p:spPr>
          <a:xfrm>
            <a:off x="1215765" y="2305633"/>
            <a:ext cx="7723909" cy="4832092"/>
          </a:xfrm>
          <a:prstGeom prst="rect">
            <a:avLst/>
          </a:prstGeom>
          <a:noFill/>
        </p:spPr>
        <p:txBody>
          <a:bodyPr wrap="none" rtlCol="0">
            <a:spAutoFit/>
          </a:bodyPr>
          <a:lstStyle/>
          <a:p>
            <a:pPr marL="514350" indent="-514350">
              <a:buAutoNum type="arabicPeriod"/>
            </a:pPr>
            <a:r>
              <a:rPr lang="cs-CZ" sz="2800" dirty="0">
                <a:solidFill>
                  <a:schemeClr val="bg1"/>
                </a:solidFill>
              </a:rPr>
              <a:t>Jaké </a:t>
            </a:r>
            <a:r>
              <a:rPr lang="cs-CZ" sz="2800" u="sng" dirty="0">
                <a:solidFill>
                  <a:schemeClr val="bg1"/>
                </a:solidFill>
              </a:rPr>
              <a:t>typy výzkumu </a:t>
            </a:r>
            <a:r>
              <a:rPr lang="cs-CZ" sz="2800" dirty="0">
                <a:solidFill>
                  <a:schemeClr val="bg1"/>
                </a:solidFill>
              </a:rPr>
              <a:t> rozlišujeme?</a:t>
            </a:r>
          </a:p>
          <a:p>
            <a:pPr marL="514350" indent="-514350">
              <a:buAutoNum type="arabicPeriod"/>
            </a:pPr>
            <a:r>
              <a:rPr lang="cs-CZ" sz="2800" dirty="0">
                <a:solidFill>
                  <a:schemeClr val="bg1"/>
                </a:solidFill>
              </a:rPr>
              <a:t>Co je to „</a:t>
            </a:r>
            <a:r>
              <a:rPr lang="cs-CZ" sz="2800" u="sng" dirty="0">
                <a:solidFill>
                  <a:schemeClr val="bg1"/>
                </a:solidFill>
              </a:rPr>
              <a:t>výsledek výzkumu</a:t>
            </a:r>
            <a:r>
              <a:rPr lang="cs-CZ" sz="2800" dirty="0">
                <a:solidFill>
                  <a:schemeClr val="bg1"/>
                </a:solidFill>
              </a:rPr>
              <a:t>“?</a:t>
            </a:r>
          </a:p>
          <a:p>
            <a:pPr marL="514350" indent="-514350">
              <a:buAutoNum type="arabicPeriod"/>
            </a:pPr>
            <a:r>
              <a:rPr lang="cs-CZ" sz="2800" dirty="0">
                <a:solidFill>
                  <a:schemeClr val="bg1"/>
                </a:solidFill>
              </a:rPr>
              <a:t>Jaké jsou </a:t>
            </a:r>
            <a:r>
              <a:rPr lang="cs-CZ" sz="2800" u="sng" dirty="0">
                <a:solidFill>
                  <a:schemeClr val="bg1"/>
                </a:solidFill>
              </a:rPr>
              <a:t>typy výsledků </a:t>
            </a:r>
            <a:r>
              <a:rPr lang="cs-CZ" sz="2800" dirty="0">
                <a:solidFill>
                  <a:schemeClr val="bg1"/>
                </a:solidFill>
              </a:rPr>
              <a:t>výzkumu?</a:t>
            </a:r>
          </a:p>
          <a:p>
            <a:pPr marL="514350" indent="-514350">
              <a:buAutoNum type="arabicPeriod"/>
            </a:pPr>
            <a:r>
              <a:rPr lang="cs-CZ" sz="2800" dirty="0">
                <a:solidFill>
                  <a:schemeClr val="bg1"/>
                </a:solidFill>
              </a:rPr>
              <a:t>Kde se výsledky výzkumu ukládají (</a:t>
            </a:r>
            <a:r>
              <a:rPr lang="cs-CZ" sz="2800" u="sng" dirty="0">
                <a:solidFill>
                  <a:schemeClr val="bg1"/>
                </a:solidFill>
              </a:rPr>
              <a:t>databáze</a:t>
            </a:r>
            <a:r>
              <a:rPr lang="cs-CZ" sz="2800" dirty="0">
                <a:solidFill>
                  <a:schemeClr val="bg1"/>
                </a:solidFill>
              </a:rPr>
              <a:t>)?</a:t>
            </a:r>
          </a:p>
          <a:p>
            <a:pPr marL="514350" indent="-514350">
              <a:buFontTx/>
              <a:buAutoNum type="arabicPeriod"/>
            </a:pPr>
            <a:r>
              <a:rPr lang="cs-CZ" sz="2800" dirty="0">
                <a:solidFill>
                  <a:schemeClr val="bg1"/>
                </a:solidFill>
              </a:rPr>
              <a:t>Jaké máme </a:t>
            </a:r>
            <a:r>
              <a:rPr lang="cs-CZ" sz="2800" u="sng" dirty="0">
                <a:solidFill>
                  <a:schemeClr val="bg1"/>
                </a:solidFill>
              </a:rPr>
              <a:t>obory</a:t>
            </a:r>
            <a:r>
              <a:rPr lang="cs-CZ" sz="2800" dirty="0">
                <a:solidFill>
                  <a:schemeClr val="bg1"/>
                </a:solidFill>
              </a:rPr>
              <a:t> výzkumu a kolik jich je?</a:t>
            </a:r>
          </a:p>
          <a:p>
            <a:pPr marL="514350" indent="-514350">
              <a:buFontTx/>
              <a:buAutoNum type="arabicPeriod"/>
            </a:pPr>
            <a:r>
              <a:rPr lang="cs-CZ" sz="2800" dirty="0">
                <a:solidFill>
                  <a:schemeClr val="bg1"/>
                </a:solidFill>
              </a:rPr>
              <a:t>Jaké jsou hlavní </a:t>
            </a:r>
            <a:r>
              <a:rPr lang="cs-CZ" sz="2800" u="sng" dirty="0">
                <a:solidFill>
                  <a:schemeClr val="bg1"/>
                </a:solidFill>
              </a:rPr>
              <a:t>metody hodnocení </a:t>
            </a:r>
            <a:r>
              <a:rPr lang="cs-CZ" sz="2800" dirty="0">
                <a:solidFill>
                  <a:schemeClr val="bg1"/>
                </a:solidFill>
              </a:rPr>
              <a:t>výzkumu?</a:t>
            </a:r>
          </a:p>
          <a:p>
            <a:pPr marL="514350" indent="-514350">
              <a:buFontTx/>
              <a:buAutoNum type="arabicPeriod"/>
            </a:pPr>
            <a:r>
              <a:rPr lang="cs-CZ" sz="2800" dirty="0">
                <a:solidFill>
                  <a:schemeClr val="bg1"/>
                </a:solidFill>
              </a:rPr>
              <a:t>Proč se hodnocení provádí (jaké jsou hlavní </a:t>
            </a:r>
          </a:p>
          <a:p>
            <a:r>
              <a:rPr lang="cs-CZ" sz="2800" dirty="0">
                <a:solidFill>
                  <a:schemeClr val="bg1"/>
                </a:solidFill>
              </a:rPr>
              <a:t>       </a:t>
            </a:r>
            <a:r>
              <a:rPr lang="cs-CZ" sz="2800" u="sng" dirty="0">
                <a:solidFill>
                  <a:schemeClr val="bg1"/>
                </a:solidFill>
              </a:rPr>
              <a:t>cíle hodnocení </a:t>
            </a:r>
            <a:r>
              <a:rPr lang="cs-CZ" sz="2800" dirty="0">
                <a:solidFill>
                  <a:schemeClr val="bg1"/>
                </a:solidFill>
              </a:rPr>
              <a:t>výzkumu</a:t>
            </a:r>
            <a:r>
              <a:rPr lang="cs-CZ" sz="2800" dirty="0" smtClean="0">
                <a:solidFill>
                  <a:schemeClr val="bg1"/>
                </a:solidFill>
              </a:rPr>
              <a:t>)?</a:t>
            </a:r>
          </a:p>
          <a:p>
            <a:r>
              <a:rPr lang="cs-CZ" sz="2800" dirty="0" smtClean="0">
                <a:solidFill>
                  <a:schemeClr val="bg1"/>
                </a:solidFill>
              </a:rPr>
              <a:t>8.   Metody hodnocení výzkumu </a:t>
            </a:r>
            <a:r>
              <a:rPr lang="cs-CZ" sz="2800" u="sng" dirty="0" smtClean="0">
                <a:solidFill>
                  <a:schemeClr val="bg1"/>
                </a:solidFill>
              </a:rPr>
              <a:t>v různých zemích</a:t>
            </a:r>
            <a:r>
              <a:rPr lang="cs-CZ" sz="2800" dirty="0" smtClean="0">
                <a:solidFill>
                  <a:schemeClr val="bg1"/>
                </a:solidFill>
              </a:rPr>
              <a:t>.</a:t>
            </a:r>
          </a:p>
          <a:p>
            <a:endParaRPr lang="cs-CZ" sz="2800" dirty="0">
              <a:solidFill>
                <a:schemeClr val="bg1"/>
              </a:solidFill>
            </a:endParaRPr>
          </a:p>
          <a:p>
            <a:endParaRPr lang="cs-CZ" sz="2800" dirty="0">
              <a:solidFill>
                <a:schemeClr val="bg1"/>
              </a:solidFill>
            </a:endParaRPr>
          </a:p>
        </p:txBody>
      </p:sp>
      <p:pic>
        <p:nvPicPr>
          <p:cNvPr id="5" name="Picture 4" descr="http://interni.avcr.cz/miranda2/export/sitesavcr/data.avcr.cz/interni/Dokumenty/logo/ZNACKA-CZE/zakladni-verze/PNG/AVCR_zakladni_znacka_CZ_negativ.png">
            <a:extLst>
              <a:ext uri="{FF2B5EF4-FFF2-40B4-BE49-F238E27FC236}">
                <a16:creationId xmlns:a16="http://schemas.microsoft.com/office/drawing/2014/main" id="{15EC06BF-D948-473C-8CB6-34D7CAB72C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769" y="492717"/>
            <a:ext cx="2821900" cy="756509"/>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p:cNvPicPr>
            <a:picLocks noChangeAspect="1"/>
          </p:cNvPicPr>
          <p:nvPr/>
        </p:nvPicPr>
        <p:blipFill>
          <a:blip r:embed="rId3"/>
          <a:stretch>
            <a:fillRect/>
          </a:stretch>
        </p:blipFill>
        <p:spPr>
          <a:xfrm>
            <a:off x="7947302" y="492717"/>
            <a:ext cx="760977" cy="651951"/>
          </a:xfrm>
          <a:prstGeom prst="rect">
            <a:avLst/>
          </a:prstGeom>
        </p:spPr>
      </p:pic>
    </p:spTree>
    <p:extLst>
      <p:ext uri="{BB962C8B-B14F-4D97-AF65-F5344CB8AC3E}">
        <p14:creationId xmlns:p14="http://schemas.microsoft.com/office/powerpoint/2010/main" val="3181090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C17EE6DA-A286-43A2-9010-EEC046E09579}" type="slidenum">
              <a:rPr lang="cs-CZ" smtClean="0"/>
              <a:t>20</a:t>
            </a:fld>
            <a:endParaRPr lang="cs-CZ"/>
          </a:p>
        </p:txBody>
      </p:sp>
      <p:pic>
        <p:nvPicPr>
          <p:cNvPr id="3" name="Picture 2" descr="http://interni.avcr.cz/miranda2/export/sitesavcr/data.avcr.cz/interni/Dokumenty/logo/ZNACKA-CZE/zakladni-verze/PNG/AVCR_zakladni_znacka_CZ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73" y="196375"/>
            <a:ext cx="1285907" cy="34473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Přímá spojnice 3"/>
          <p:cNvCxnSpPr/>
          <p:nvPr/>
        </p:nvCxnSpPr>
        <p:spPr>
          <a:xfrm flipV="1">
            <a:off x="606164" y="617220"/>
            <a:ext cx="7886700" cy="38100"/>
          </a:xfrm>
          <a:prstGeom prst="line">
            <a:avLst/>
          </a:prstGeom>
          <a:ln w="10160"/>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69DCB0C6-5A9F-46C2-B4B2-F541A99FE544}"/>
              </a:ext>
            </a:extLst>
          </p:cNvPr>
          <p:cNvSpPr txBox="1">
            <a:spLocks/>
          </p:cNvSpPr>
          <p:nvPr/>
        </p:nvSpPr>
        <p:spPr>
          <a:xfrm>
            <a:off x="491625" y="711826"/>
            <a:ext cx="8230990" cy="431755"/>
          </a:xfrm>
          <a:prstGeom prst="rect">
            <a:avLst/>
          </a:prstGeom>
        </p:spPr>
        <p:txBody>
          <a:bodyPr anchor="t" anchorCtr="0">
            <a:noAutofit/>
          </a:bodyPr>
          <a:lstStyle>
            <a:lvl1pPr algn="l" defTabSz="914400" rtl="0" eaLnBrk="1" latinLnBrk="0" hangingPunct="1">
              <a:lnSpc>
                <a:spcPct val="90000"/>
              </a:lnSpc>
              <a:spcBef>
                <a:spcPct val="0"/>
              </a:spcBef>
              <a:buNone/>
              <a:defRPr sz="2400" b="1" kern="1200" baseline="0">
                <a:solidFill>
                  <a:srgbClr val="0072B6"/>
                </a:solidFill>
                <a:latin typeface="Arial" panose="020B0604020202020204" pitchFamily="34" charset="0"/>
                <a:ea typeface="+mj-ea"/>
                <a:cs typeface="Arial" panose="020B0604020202020204" pitchFamily="34" charset="0"/>
              </a:defRPr>
            </a:lvl1pPr>
          </a:lstStyle>
          <a:p>
            <a:pPr algn="ctr"/>
            <a:r>
              <a:rPr lang="cs-CZ" dirty="0"/>
              <a:t>Metriky - jejich nedostatky při hodnocení výzkumu</a:t>
            </a:r>
            <a:endParaRPr lang="en-US" dirty="0"/>
          </a:p>
        </p:txBody>
      </p:sp>
      <p:sp>
        <p:nvSpPr>
          <p:cNvPr id="6" name="TextovéPole 5"/>
          <p:cNvSpPr txBox="1"/>
          <p:nvPr/>
        </p:nvSpPr>
        <p:spPr>
          <a:xfrm>
            <a:off x="768794" y="1314300"/>
            <a:ext cx="7746555" cy="1477328"/>
          </a:xfrm>
          <a:prstGeom prst="rect">
            <a:avLst/>
          </a:prstGeom>
          <a:noFill/>
        </p:spPr>
        <p:txBody>
          <a:bodyPr wrap="square" rtlCol="0">
            <a:spAutoFit/>
          </a:bodyPr>
          <a:lstStyle/>
          <a:p>
            <a:r>
              <a:rPr lang="cs-CZ" dirty="0"/>
              <a:t>Důsledkem nevhodného používání metrik ve výzkumu jsou deklarace, které </a:t>
            </a:r>
          </a:p>
          <a:p>
            <a:r>
              <a:rPr lang="cs-CZ" dirty="0"/>
              <a:t>zdůrazňují obsah článků nad renomé časopisu dané nějakým měřítkem (IF):</a:t>
            </a:r>
          </a:p>
          <a:p>
            <a:endParaRPr lang="cs-CZ" dirty="0"/>
          </a:p>
          <a:p>
            <a:r>
              <a:rPr lang="cs-CZ" dirty="0"/>
              <a:t>Sanfranciská deklarace o hodnocení výzkumu (DORA, tj. </a:t>
            </a:r>
            <a:r>
              <a:rPr lang="cs-CZ" dirty="0" err="1"/>
              <a:t>Declaration</a:t>
            </a:r>
            <a:r>
              <a:rPr lang="cs-CZ" dirty="0"/>
              <a:t> on </a:t>
            </a:r>
          </a:p>
          <a:p>
            <a:r>
              <a:rPr lang="cs-CZ" dirty="0" err="1"/>
              <a:t>Research</a:t>
            </a:r>
            <a:r>
              <a:rPr lang="cs-CZ" dirty="0"/>
              <a:t> </a:t>
            </a:r>
            <a:r>
              <a:rPr lang="cs-CZ" dirty="0" err="1"/>
              <a:t>Assessment</a:t>
            </a:r>
            <a:r>
              <a:rPr lang="cs-CZ" dirty="0"/>
              <a:t>); poslední takovou deklarací je Leidenský manifest:</a:t>
            </a:r>
          </a:p>
        </p:txBody>
      </p:sp>
      <p:sp>
        <p:nvSpPr>
          <p:cNvPr id="7" name="Obdélník 6"/>
          <p:cNvSpPr/>
          <p:nvPr/>
        </p:nvSpPr>
        <p:spPr>
          <a:xfrm>
            <a:off x="821213" y="2865829"/>
            <a:ext cx="7420035" cy="3693319"/>
          </a:xfrm>
          <a:prstGeom prst="rect">
            <a:avLst/>
          </a:prstGeom>
        </p:spPr>
        <p:txBody>
          <a:bodyPr wrap="square">
            <a:spAutoFit/>
          </a:bodyPr>
          <a:lstStyle/>
          <a:p>
            <a:pPr algn="just">
              <a:buFont typeface="+mj-lt"/>
              <a:buAutoNum type="arabicPeriod"/>
            </a:pPr>
            <a:r>
              <a:rPr lang="cs-CZ" u="sng" dirty="0"/>
              <a:t>Kvantitativní hodnocení by mělo sloužit jako podpora kvalitativního, odborného posouzení </a:t>
            </a:r>
            <a:r>
              <a:rPr lang="cs-CZ" dirty="0"/>
              <a:t>(tj. peer-</a:t>
            </a:r>
            <a:r>
              <a:rPr lang="cs-CZ" dirty="0" err="1"/>
              <a:t>review</a:t>
            </a:r>
            <a:r>
              <a:rPr lang="cs-CZ" dirty="0"/>
              <a:t> posouzení).</a:t>
            </a:r>
          </a:p>
          <a:p>
            <a:pPr algn="just">
              <a:buFont typeface="+mj-lt"/>
              <a:buAutoNum type="arabicPeriod"/>
            </a:pPr>
            <a:r>
              <a:rPr lang="cs-CZ" dirty="0"/>
              <a:t>Měřte výkonnost </a:t>
            </a:r>
            <a:r>
              <a:rPr lang="cs-CZ" u="sng" dirty="0"/>
              <a:t>ve vztahu k výzkumným cílům instituce</a:t>
            </a:r>
            <a:r>
              <a:rPr lang="cs-CZ" dirty="0"/>
              <a:t>, skupiny nebo výzkumníka.</a:t>
            </a:r>
          </a:p>
          <a:p>
            <a:pPr algn="just">
              <a:buFont typeface="+mj-lt"/>
              <a:buAutoNum type="arabicPeriod"/>
            </a:pPr>
            <a:r>
              <a:rPr lang="cs-CZ" dirty="0"/>
              <a:t>Je třeba </a:t>
            </a:r>
            <a:r>
              <a:rPr lang="cs-CZ" u="sng" dirty="0"/>
              <a:t>chránit vynikající výzkum regionálního významu</a:t>
            </a:r>
            <a:r>
              <a:rPr lang="cs-CZ" dirty="0"/>
              <a:t>.</a:t>
            </a:r>
          </a:p>
          <a:p>
            <a:pPr algn="just">
              <a:buFont typeface="+mj-lt"/>
              <a:buAutoNum type="arabicPeriod"/>
            </a:pPr>
            <a:r>
              <a:rPr lang="cs-CZ" u="sng" dirty="0"/>
              <a:t>Sběr a analýza dat by měly být otevřené, transparentní a jednoduché</a:t>
            </a:r>
            <a:r>
              <a:rPr lang="cs-CZ" dirty="0"/>
              <a:t>.</a:t>
            </a:r>
          </a:p>
          <a:p>
            <a:pPr algn="just">
              <a:buFont typeface="+mj-lt"/>
              <a:buAutoNum type="arabicPeriod"/>
            </a:pPr>
            <a:r>
              <a:rPr lang="cs-CZ" dirty="0"/>
              <a:t>Ti, kteří jsou hodnoceni, by měli mít možnost </a:t>
            </a:r>
            <a:r>
              <a:rPr lang="cs-CZ" u="sng" dirty="0"/>
              <a:t>ověřit data a analýzy</a:t>
            </a:r>
            <a:r>
              <a:rPr lang="cs-CZ" dirty="0"/>
              <a:t>.</a:t>
            </a:r>
          </a:p>
          <a:p>
            <a:pPr algn="just">
              <a:buFont typeface="+mj-lt"/>
              <a:buAutoNum type="arabicPeriod"/>
            </a:pPr>
            <a:r>
              <a:rPr lang="cs-CZ" dirty="0"/>
              <a:t>Je nutné zohledňovat </a:t>
            </a:r>
            <a:r>
              <a:rPr lang="cs-CZ" u="sng" dirty="0"/>
              <a:t>rozdíly mezi obory </a:t>
            </a:r>
            <a:r>
              <a:rPr lang="cs-CZ" dirty="0"/>
              <a:t>v publikační a citační praxi.</a:t>
            </a:r>
          </a:p>
          <a:p>
            <a:pPr algn="just">
              <a:buFont typeface="+mj-lt"/>
              <a:buAutoNum type="arabicPeriod"/>
            </a:pPr>
            <a:r>
              <a:rPr lang="cs-CZ" u="sng" dirty="0"/>
              <a:t>Hodnocení jednotlivých výzkumníků by mělo být založeno na kvalitativním posouzení jejich portfolií.</a:t>
            </a:r>
          </a:p>
          <a:p>
            <a:pPr algn="just">
              <a:buFont typeface="+mj-lt"/>
              <a:buAutoNum type="arabicPeriod"/>
            </a:pPr>
            <a:r>
              <a:rPr lang="cs-CZ" u="sng" dirty="0"/>
              <a:t>Vyhněte se nemístné konkrétnosti a falešné přesnosti</a:t>
            </a:r>
            <a:r>
              <a:rPr lang="cs-CZ" dirty="0"/>
              <a:t>.</a:t>
            </a:r>
          </a:p>
          <a:p>
            <a:pPr algn="just">
              <a:buFont typeface="+mj-lt"/>
              <a:buAutoNum type="arabicPeriod"/>
            </a:pPr>
            <a:r>
              <a:rPr lang="cs-CZ" dirty="0"/>
              <a:t>Věnujte pozornost </a:t>
            </a:r>
            <a:r>
              <a:rPr lang="cs-CZ" u="sng" dirty="0"/>
              <a:t>vlivu hodnocení a indikátorů na systém</a:t>
            </a:r>
            <a:r>
              <a:rPr lang="cs-CZ" dirty="0"/>
              <a:t>.</a:t>
            </a:r>
          </a:p>
          <a:p>
            <a:pPr algn="just">
              <a:buFont typeface="+mj-lt"/>
              <a:buAutoNum type="arabicPeriod"/>
            </a:pPr>
            <a:r>
              <a:rPr lang="cs-CZ" u="sng" dirty="0"/>
              <a:t>Indikátory by měly být pravidelně přezkoumávány a aktualizovány</a:t>
            </a:r>
            <a:r>
              <a:rPr lang="cs-CZ" dirty="0"/>
              <a:t>.</a:t>
            </a:r>
            <a:endParaRPr lang="cs-CZ" dirty="0">
              <a:effectLst/>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0140" y="156803"/>
            <a:ext cx="579933" cy="392871"/>
          </a:xfrm>
          <a:prstGeom prst="rect">
            <a:avLst/>
          </a:prstGeom>
        </p:spPr>
      </p:pic>
    </p:spTree>
    <p:extLst>
      <p:ext uri="{BB962C8B-B14F-4D97-AF65-F5344CB8AC3E}">
        <p14:creationId xmlns:p14="http://schemas.microsoft.com/office/powerpoint/2010/main" val="25760109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nterni.avcr.cz/miranda2/export/sitesavcr/data.avcr.cz/interni/Dokumenty/logo/ZNACKA-CZE/zakladni-verze/PNG/AVCR_zakladni_znacka_CZ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73" y="196375"/>
            <a:ext cx="1285907" cy="3447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nice 8"/>
          <p:cNvCxnSpPr/>
          <p:nvPr/>
        </p:nvCxnSpPr>
        <p:spPr>
          <a:xfrm flipV="1">
            <a:off x="606164" y="617220"/>
            <a:ext cx="7886700" cy="38100"/>
          </a:xfrm>
          <a:prstGeom prst="line">
            <a:avLst/>
          </a:prstGeom>
          <a:ln w="10160"/>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fld id="{C17EE6DA-A286-43A2-9010-EEC046E09579}" type="slidenum">
              <a:rPr lang="cs-CZ" smtClean="0"/>
              <a:t>21</a:t>
            </a:fld>
            <a:endParaRPr lang="cs-CZ" dirty="0"/>
          </a:p>
        </p:txBody>
      </p:sp>
      <p:sp>
        <p:nvSpPr>
          <p:cNvPr id="6" name="Title 1">
            <a:extLst>
              <a:ext uri="{FF2B5EF4-FFF2-40B4-BE49-F238E27FC236}">
                <a16:creationId xmlns:a16="http://schemas.microsoft.com/office/drawing/2014/main" id="{69DCB0C6-5A9F-46C2-B4B2-F541A99FE544}"/>
              </a:ext>
            </a:extLst>
          </p:cNvPr>
          <p:cNvSpPr>
            <a:spLocks noGrp="1"/>
          </p:cNvSpPr>
          <p:nvPr>
            <p:ph type="title"/>
          </p:nvPr>
        </p:nvSpPr>
        <p:spPr>
          <a:xfrm>
            <a:off x="573373" y="832181"/>
            <a:ext cx="7886700" cy="425271"/>
          </a:xfrm>
        </p:spPr>
        <p:txBody>
          <a:bodyPr anchor="t" anchorCtr="0">
            <a:noAutofit/>
          </a:bodyPr>
          <a:lstStyle>
            <a:lvl1pPr>
              <a:defRPr sz="2400" b="1" baseline="0">
                <a:solidFill>
                  <a:srgbClr val="0072B6"/>
                </a:solidFill>
                <a:latin typeface="Arial" panose="020B0604020202020204" pitchFamily="34" charset="0"/>
                <a:cs typeface="Arial" panose="020B0604020202020204" pitchFamily="34" charset="0"/>
              </a:defRPr>
            </a:lvl1pPr>
          </a:lstStyle>
          <a:p>
            <a:pPr algn="ctr"/>
            <a:r>
              <a:rPr lang="cs-CZ" sz="3200" dirty="0"/>
              <a:t>Hlavní metody hodnocení výzkumu</a:t>
            </a:r>
            <a:endParaRPr lang="en-US" sz="2000" dirty="0"/>
          </a:p>
        </p:txBody>
      </p:sp>
      <p:sp>
        <p:nvSpPr>
          <p:cNvPr id="18" name="Zástupný obsah 2">
            <a:extLst>
              <a:ext uri="{FF2B5EF4-FFF2-40B4-BE49-F238E27FC236}">
                <a16:creationId xmlns:a16="http://schemas.microsoft.com/office/drawing/2014/main" id="{DA302D6E-AE55-41B4-957D-B7590A910B56}"/>
              </a:ext>
            </a:extLst>
          </p:cNvPr>
          <p:cNvSpPr txBox="1">
            <a:spLocks/>
          </p:cNvSpPr>
          <p:nvPr/>
        </p:nvSpPr>
        <p:spPr>
          <a:xfrm>
            <a:off x="823495" y="2228826"/>
            <a:ext cx="7938484" cy="43315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cs-CZ" sz="2000" b="1" u="sng" dirty="0"/>
              <a:t>Výhody: </a:t>
            </a:r>
          </a:p>
          <a:p>
            <a:pPr>
              <a:lnSpc>
                <a:spcPct val="100000"/>
              </a:lnSpc>
              <a:buFontTx/>
              <a:buChar char="-"/>
            </a:pPr>
            <a:r>
              <a:rPr lang="cs-CZ" sz="2000" dirty="0"/>
              <a:t>Umožňuje zahrnou všechny aspekty (počty výsledků, jejich kvalitu, společenský význam, obor, pracovní podmínky, lidské zdroje, kvalitu řízení, plány do budoucna, atd.)</a:t>
            </a:r>
          </a:p>
          <a:p>
            <a:pPr marL="0" indent="0">
              <a:lnSpc>
                <a:spcPct val="100000"/>
              </a:lnSpc>
              <a:buNone/>
            </a:pPr>
            <a:r>
              <a:rPr lang="cs-CZ" sz="2000" b="1" u="sng" dirty="0"/>
              <a:t>Nevýhody:</a:t>
            </a:r>
          </a:p>
          <a:p>
            <a:pPr>
              <a:lnSpc>
                <a:spcPct val="100000"/>
              </a:lnSpc>
              <a:buFontTx/>
              <a:buChar char="-"/>
            </a:pPr>
            <a:r>
              <a:rPr lang="cs-CZ" sz="2000" dirty="0"/>
              <a:t>Vyžaduje značné lidské zdroje (tím i náklady), kvalifikovanou práci, dostatek času.</a:t>
            </a:r>
          </a:p>
          <a:p>
            <a:pPr>
              <a:lnSpc>
                <a:spcPct val="100000"/>
              </a:lnSpc>
              <a:buFontTx/>
              <a:buChar char="-"/>
            </a:pPr>
            <a:r>
              <a:rPr lang="cs-CZ" sz="2000" dirty="0"/>
              <a:t>Může být subjektivní, někdy se setkáváme se střety zájmů nebo s nedbalostí</a:t>
            </a:r>
            <a:r>
              <a:rPr lang="cs-CZ" sz="2000" dirty="0" smtClean="0"/>
              <a:t>.</a:t>
            </a:r>
          </a:p>
          <a:p>
            <a:pPr>
              <a:lnSpc>
                <a:spcPct val="100000"/>
              </a:lnSpc>
              <a:buFontTx/>
              <a:buChar char="-"/>
            </a:pPr>
            <a:r>
              <a:rPr lang="cs-CZ" sz="2000" dirty="0" smtClean="0"/>
              <a:t>Nehodí se pro hodnocení velkých výzkumných celků (např. celá ČR)</a:t>
            </a:r>
            <a:endParaRPr lang="cs-CZ" sz="2000" dirty="0"/>
          </a:p>
          <a:p>
            <a:pPr marL="0" indent="0">
              <a:lnSpc>
                <a:spcPct val="100000"/>
              </a:lnSpc>
              <a:buNone/>
            </a:pPr>
            <a:r>
              <a:rPr lang="cs-CZ" sz="2400" b="1" dirty="0"/>
              <a:t>Je vhodné kombinovat oba způsoby hodnocení.</a:t>
            </a:r>
          </a:p>
        </p:txBody>
      </p:sp>
      <p:sp>
        <p:nvSpPr>
          <p:cNvPr id="3" name="Obdélník 2">
            <a:extLst>
              <a:ext uri="{FF2B5EF4-FFF2-40B4-BE49-F238E27FC236}">
                <a16:creationId xmlns:a16="http://schemas.microsoft.com/office/drawing/2014/main" id="{7317A774-7917-49D4-A73B-AEA265EDF088}"/>
              </a:ext>
            </a:extLst>
          </p:cNvPr>
          <p:cNvSpPr/>
          <p:nvPr/>
        </p:nvSpPr>
        <p:spPr>
          <a:xfrm>
            <a:off x="823495" y="1356844"/>
            <a:ext cx="7593263" cy="7522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Zástupný obsah 2">
            <a:extLst>
              <a:ext uri="{FF2B5EF4-FFF2-40B4-BE49-F238E27FC236}">
                <a16:creationId xmlns:a16="http://schemas.microsoft.com/office/drawing/2014/main" id="{8F4FB229-8075-4297-9F32-EEA73B5A64BE}"/>
              </a:ext>
            </a:extLst>
          </p:cNvPr>
          <p:cNvSpPr txBox="1">
            <a:spLocks/>
          </p:cNvSpPr>
          <p:nvPr/>
        </p:nvSpPr>
        <p:spPr>
          <a:xfrm>
            <a:off x="950148" y="1518010"/>
            <a:ext cx="6513918" cy="4768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s-CZ" b="1" dirty="0"/>
              <a:t> Peer-</a:t>
            </a:r>
            <a:r>
              <a:rPr lang="cs-CZ" b="1" dirty="0" err="1"/>
              <a:t>review</a:t>
            </a:r>
            <a:r>
              <a:rPr lang="cs-CZ" b="1" dirty="0"/>
              <a:t> hodnocení (jinými vědci)</a:t>
            </a:r>
            <a:endParaRPr lang="cs-CZ" dirty="0"/>
          </a:p>
        </p:txBody>
      </p:sp>
      <p:pic>
        <p:nvPicPr>
          <p:cNvPr id="10" name="Obráze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0140" y="156803"/>
            <a:ext cx="579933" cy="392871"/>
          </a:xfrm>
          <a:prstGeom prst="rect">
            <a:avLst/>
          </a:prstGeom>
        </p:spPr>
      </p:pic>
    </p:spTree>
    <p:extLst>
      <p:ext uri="{BB962C8B-B14F-4D97-AF65-F5344CB8AC3E}">
        <p14:creationId xmlns:p14="http://schemas.microsoft.com/office/powerpoint/2010/main" val="28304778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nterni.avcr.cz/miranda2/export/sitesavcr/data.avcr.cz/interni/Dokumenty/logo/ZNACKA-CZE/zakladni-verze/PNG/AVCR_zakladni_znacka_CZ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73" y="196375"/>
            <a:ext cx="1285907" cy="3447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nice 8"/>
          <p:cNvCxnSpPr/>
          <p:nvPr/>
        </p:nvCxnSpPr>
        <p:spPr>
          <a:xfrm flipV="1">
            <a:off x="606164" y="617220"/>
            <a:ext cx="7886700" cy="38100"/>
          </a:xfrm>
          <a:prstGeom prst="line">
            <a:avLst/>
          </a:prstGeom>
          <a:ln w="10160"/>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fld id="{C17EE6DA-A286-43A2-9010-EEC046E09579}" type="slidenum">
              <a:rPr lang="cs-CZ" smtClean="0"/>
              <a:t>22</a:t>
            </a:fld>
            <a:endParaRPr lang="cs-CZ" dirty="0"/>
          </a:p>
        </p:txBody>
      </p:sp>
      <p:sp>
        <p:nvSpPr>
          <p:cNvPr id="6" name="Title 1">
            <a:extLst>
              <a:ext uri="{FF2B5EF4-FFF2-40B4-BE49-F238E27FC236}">
                <a16:creationId xmlns:a16="http://schemas.microsoft.com/office/drawing/2014/main" id="{69DCB0C6-5A9F-46C2-B4B2-F541A99FE544}"/>
              </a:ext>
            </a:extLst>
          </p:cNvPr>
          <p:cNvSpPr>
            <a:spLocks noGrp="1"/>
          </p:cNvSpPr>
          <p:nvPr>
            <p:ph type="title"/>
          </p:nvPr>
        </p:nvSpPr>
        <p:spPr>
          <a:xfrm>
            <a:off x="573373" y="810000"/>
            <a:ext cx="7886700" cy="574815"/>
          </a:xfrm>
        </p:spPr>
        <p:txBody>
          <a:bodyPr anchor="t" anchorCtr="0">
            <a:noAutofit/>
          </a:bodyPr>
          <a:lstStyle>
            <a:lvl1pPr>
              <a:defRPr sz="2400" b="1" baseline="0">
                <a:solidFill>
                  <a:srgbClr val="0072B6"/>
                </a:solidFill>
                <a:latin typeface="Arial" panose="020B0604020202020204" pitchFamily="34" charset="0"/>
                <a:cs typeface="Arial" panose="020B0604020202020204" pitchFamily="34" charset="0"/>
              </a:defRPr>
            </a:lvl1pPr>
          </a:lstStyle>
          <a:p>
            <a:pPr algn="ctr"/>
            <a:r>
              <a:rPr lang="cs-CZ" sz="3200" dirty="0"/>
              <a:t>Cíle hodnocení výzkumu</a:t>
            </a:r>
            <a:endParaRPr lang="en-US" sz="3200" dirty="0"/>
          </a:p>
        </p:txBody>
      </p:sp>
      <p:sp>
        <p:nvSpPr>
          <p:cNvPr id="4" name="TextovéPole 3">
            <a:extLst>
              <a:ext uri="{FF2B5EF4-FFF2-40B4-BE49-F238E27FC236}">
                <a16:creationId xmlns:a16="http://schemas.microsoft.com/office/drawing/2014/main" id="{B0DA3AE9-9186-4212-8CD9-8CBF99E45EA8}"/>
              </a:ext>
            </a:extLst>
          </p:cNvPr>
          <p:cNvSpPr txBox="1"/>
          <p:nvPr/>
        </p:nvSpPr>
        <p:spPr>
          <a:xfrm>
            <a:off x="1177871" y="1563695"/>
            <a:ext cx="6935873" cy="1892826"/>
          </a:xfrm>
          <a:prstGeom prst="rect">
            <a:avLst/>
          </a:prstGeom>
          <a:noFill/>
        </p:spPr>
        <p:txBody>
          <a:bodyPr wrap="none" rtlCol="0">
            <a:spAutoFit/>
          </a:bodyPr>
          <a:lstStyle/>
          <a:p>
            <a:pPr>
              <a:spcAft>
                <a:spcPts val="600"/>
              </a:spcAft>
            </a:pPr>
            <a:r>
              <a:rPr lang="cs-CZ" sz="2800" u="sng" dirty="0"/>
              <a:t>Zvýšení kvality a efektivity výzkumu</a:t>
            </a:r>
            <a:r>
              <a:rPr lang="cs-CZ" sz="2800" dirty="0"/>
              <a:t>:</a:t>
            </a:r>
          </a:p>
          <a:p>
            <a:r>
              <a:rPr lang="cs-CZ" sz="2800" dirty="0" smtClean="0"/>
              <a:t>- </a:t>
            </a:r>
            <a:r>
              <a:rPr lang="cs-CZ" sz="2800" dirty="0"/>
              <a:t>zlepšením </a:t>
            </a:r>
            <a:r>
              <a:rPr lang="cs-CZ" sz="2800" u="sng" dirty="0"/>
              <a:t>řízení</a:t>
            </a:r>
            <a:r>
              <a:rPr lang="cs-CZ" sz="2800" dirty="0"/>
              <a:t> výzkumných organizací (VO</a:t>
            </a:r>
            <a:r>
              <a:rPr lang="cs-CZ" sz="2800" dirty="0" smtClean="0"/>
              <a:t>),</a:t>
            </a:r>
            <a:endParaRPr lang="cs-CZ" sz="2800" dirty="0"/>
          </a:p>
          <a:p>
            <a:r>
              <a:rPr lang="cs-CZ" sz="2800" dirty="0" smtClean="0"/>
              <a:t>- úpravou </a:t>
            </a:r>
            <a:r>
              <a:rPr lang="cs-CZ" sz="2800" u="sng" dirty="0"/>
              <a:t>dotace</a:t>
            </a:r>
            <a:r>
              <a:rPr lang="cs-CZ" sz="2800" dirty="0"/>
              <a:t> (větší podporou lepších VO</a:t>
            </a:r>
            <a:r>
              <a:rPr lang="cs-CZ" sz="2800" dirty="0" smtClean="0"/>
              <a:t>),</a:t>
            </a:r>
          </a:p>
          <a:p>
            <a:r>
              <a:rPr lang="cs-CZ" sz="2800" dirty="0"/>
              <a:t>- </a:t>
            </a:r>
            <a:r>
              <a:rPr lang="cs-CZ" sz="2800" dirty="0" smtClean="0"/>
              <a:t>využitím </a:t>
            </a:r>
            <a:r>
              <a:rPr lang="cs-CZ" sz="2800" u="sng" dirty="0"/>
              <a:t>soutěživosti</a:t>
            </a:r>
            <a:r>
              <a:rPr lang="cs-CZ" sz="2800" dirty="0"/>
              <a:t> mezi </a:t>
            </a:r>
            <a:r>
              <a:rPr lang="cs-CZ" sz="2800" dirty="0" smtClean="0"/>
              <a:t>vědci.</a:t>
            </a:r>
            <a:endParaRPr lang="cs-CZ" sz="2800" dirty="0"/>
          </a:p>
        </p:txBody>
      </p:sp>
      <p:sp>
        <p:nvSpPr>
          <p:cNvPr id="5" name="TextovéPole 4">
            <a:extLst>
              <a:ext uri="{FF2B5EF4-FFF2-40B4-BE49-F238E27FC236}">
                <a16:creationId xmlns:a16="http://schemas.microsoft.com/office/drawing/2014/main" id="{B1459350-BBE5-444C-8460-EB333C01BDE7}"/>
              </a:ext>
            </a:extLst>
          </p:cNvPr>
          <p:cNvSpPr txBox="1"/>
          <p:nvPr/>
        </p:nvSpPr>
        <p:spPr>
          <a:xfrm>
            <a:off x="1107701" y="3752274"/>
            <a:ext cx="7385163" cy="2585323"/>
          </a:xfrm>
          <a:prstGeom prst="rect">
            <a:avLst/>
          </a:prstGeom>
          <a:noFill/>
        </p:spPr>
        <p:txBody>
          <a:bodyPr wrap="none" rtlCol="0">
            <a:spAutoFit/>
          </a:bodyPr>
          <a:lstStyle/>
          <a:p>
            <a:r>
              <a:rPr lang="cs-CZ" u="sng" dirty="0"/>
              <a:t>Kvalita a efektivita </a:t>
            </a:r>
            <a:r>
              <a:rPr lang="cs-CZ" dirty="0"/>
              <a:t>jsou různá kritéria a nelze jedno z nich absolutizovat</a:t>
            </a:r>
          </a:p>
          <a:p>
            <a:r>
              <a:rPr lang="cs-CZ" dirty="0"/>
              <a:t>tj. nelze hodnotit jen kvalitu nebo jen efektivitu (např. počty publikací). </a:t>
            </a:r>
          </a:p>
          <a:p>
            <a:endParaRPr lang="cs-CZ" dirty="0"/>
          </a:p>
          <a:p>
            <a:r>
              <a:rPr lang="cs-CZ" dirty="0"/>
              <a:t>Ve výzkumu však platí, že </a:t>
            </a:r>
            <a:r>
              <a:rPr lang="cs-CZ" u="sng" dirty="0"/>
              <a:t>velmi kvalitní výsledek</a:t>
            </a:r>
            <a:r>
              <a:rPr lang="cs-CZ" dirty="0"/>
              <a:t>, který má vliv na další</a:t>
            </a:r>
          </a:p>
          <a:p>
            <a:r>
              <a:rPr lang="cs-CZ" dirty="0"/>
              <a:t>směřování výzkumu nebo lidské praxe, se nedá nahradit velkým </a:t>
            </a:r>
          </a:p>
          <a:p>
            <a:r>
              <a:rPr lang="cs-CZ" dirty="0"/>
              <a:t>počtem málo hodnotných výsledků. Je proto potřeba ve všech VO usilovat</a:t>
            </a:r>
          </a:p>
          <a:p>
            <a:r>
              <a:rPr lang="cs-CZ" dirty="0"/>
              <a:t>o dosažení co nejlepší úrovně pokud možno zapojením do </a:t>
            </a:r>
            <a:r>
              <a:rPr lang="cs-CZ" u="sng" dirty="0"/>
              <a:t>mezinárodní </a:t>
            </a:r>
          </a:p>
          <a:p>
            <a:r>
              <a:rPr lang="cs-CZ" u="sng" dirty="0"/>
              <a:t>spolupráce a budováním domácího „know-how“</a:t>
            </a:r>
            <a:r>
              <a:rPr lang="cs-CZ" dirty="0"/>
              <a:t> na světové úrovni. Efektivita</a:t>
            </a:r>
          </a:p>
          <a:p>
            <a:r>
              <a:rPr lang="cs-CZ" dirty="0"/>
              <a:t>se nedá hodnotit počtem výsledků, nýbrž počtem velmi kvalitních výsledků.</a:t>
            </a:r>
          </a:p>
        </p:txBody>
      </p:sp>
      <p:pic>
        <p:nvPicPr>
          <p:cNvPr id="11" name="Obráze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0140" y="156803"/>
            <a:ext cx="579933" cy="392871"/>
          </a:xfrm>
          <a:prstGeom prst="rect">
            <a:avLst/>
          </a:prstGeom>
        </p:spPr>
      </p:pic>
    </p:spTree>
    <p:extLst>
      <p:ext uri="{BB962C8B-B14F-4D97-AF65-F5344CB8AC3E}">
        <p14:creationId xmlns:p14="http://schemas.microsoft.com/office/powerpoint/2010/main" val="22413423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nterni.avcr.cz/miranda2/export/sitesavcr/data.avcr.cz/interni/Dokumenty/logo/ZNACKA-CZE/zakladni-verze/PNG/AVCR_zakladni_znacka_CZ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73" y="196375"/>
            <a:ext cx="1285907" cy="3447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nice 8"/>
          <p:cNvCxnSpPr/>
          <p:nvPr/>
        </p:nvCxnSpPr>
        <p:spPr>
          <a:xfrm flipV="1">
            <a:off x="606164" y="617220"/>
            <a:ext cx="7886700" cy="38100"/>
          </a:xfrm>
          <a:prstGeom prst="line">
            <a:avLst/>
          </a:prstGeom>
          <a:ln w="10160"/>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fld id="{C17EE6DA-A286-43A2-9010-EEC046E09579}" type="slidenum">
              <a:rPr lang="cs-CZ" smtClean="0"/>
              <a:t>23</a:t>
            </a:fld>
            <a:endParaRPr lang="cs-CZ" dirty="0"/>
          </a:p>
        </p:txBody>
      </p:sp>
      <p:sp>
        <p:nvSpPr>
          <p:cNvPr id="6" name="Title 1">
            <a:extLst>
              <a:ext uri="{FF2B5EF4-FFF2-40B4-BE49-F238E27FC236}">
                <a16:creationId xmlns:a16="http://schemas.microsoft.com/office/drawing/2014/main" id="{69DCB0C6-5A9F-46C2-B4B2-F541A99FE544}"/>
              </a:ext>
            </a:extLst>
          </p:cNvPr>
          <p:cNvSpPr>
            <a:spLocks noGrp="1"/>
          </p:cNvSpPr>
          <p:nvPr>
            <p:ph type="title"/>
          </p:nvPr>
        </p:nvSpPr>
        <p:spPr>
          <a:xfrm>
            <a:off x="573373" y="731433"/>
            <a:ext cx="7886700" cy="853126"/>
          </a:xfrm>
        </p:spPr>
        <p:txBody>
          <a:bodyPr anchor="t" anchorCtr="0">
            <a:noAutofit/>
          </a:bodyPr>
          <a:lstStyle>
            <a:lvl1pPr>
              <a:defRPr sz="2400" b="1" baseline="0">
                <a:solidFill>
                  <a:srgbClr val="0072B6"/>
                </a:solidFill>
                <a:latin typeface="Arial" panose="020B0604020202020204" pitchFamily="34" charset="0"/>
                <a:cs typeface="Arial" panose="020B0604020202020204" pitchFamily="34" charset="0"/>
              </a:defRPr>
            </a:lvl1pPr>
          </a:lstStyle>
          <a:p>
            <a:pPr algn="ctr"/>
            <a:r>
              <a:rPr lang="cs-CZ" sz="3200" dirty="0"/>
              <a:t>Hodnocení výzkumu v různých zemích</a:t>
            </a:r>
            <a:br>
              <a:rPr lang="cs-CZ" sz="3200" dirty="0"/>
            </a:br>
            <a:r>
              <a:rPr lang="cs-CZ" sz="2000" dirty="0"/>
              <a:t>M </a:t>
            </a:r>
            <a:r>
              <a:rPr lang="cs-CZ" sz="2000" dirty="0" err="1"/>
              <a:t>Ochsner</a:t>
            </a:r>
            <a:r>
              <a:rPr lang="cs-CZ" sz="2000" dirty="0"/>
              <a:t> et al. STI 2018, Leiden (5 přístupů)</a:t>
            </a:r>
            <a:endParaRPr lang="en-US" sz="2000" dirty="0"/>
          </a:p>
        </p:txBody>
      </p:sp>
      <p:sp>
        <p:nvSpPr>
          <p:cNvPr id="3" name="TextovéPole 2"/>
          <p:cNvSpPr txBox="1"/>
          <p:nvPr/>
        </p:nvSpPr>
        <p:spPr>
          <a:xfrm>
            <a:off x="527774" y="1774885"/>
            <a:ext cx="8205053" cy="5324535"/>
          </a:xfrm>
          <a:prstGeom prst="rect">
            <a:avLst/>
          </a:prstGeom>
          <a:noFill/>
        </p:spPr>
        <p:txBody>
          <a:bodyPr wrap="square" rtlCol="0">
            <a:spAutoFit/>
          </a:bodyPr>
          <a:lstStyle/>
          <a:p>
            <a:pPr marL="342900" indent="-342900">
              <a:buAutoNum type="arabicPeriod"/>
            </a:pPr>
            <a:r>
              <a:rPr lang="cs-CZ" sz="2000" u="sng" dirty="0"/>
              <a:t>Existuje národní databáze </a:t>
            </a:r>
            <a:r>
              <a:rPr lang="cs-CZ" sz="2000" dirty="0"/>
              <a:t>výstupů výzkumu, </a:t>
            </a:r>
            <a:r>
              <a:rPr lang="cs-CZ" sz="2000" u="sng" dirty="0"/>
              <a:t>primární metoda je peer-</a:t>
            </a:r>
            <a:r>
              <a:rPr lang="cs-CZ" sz="2000" u="sng" dirty="0" err="1"/>
              <a:t>review</a:t>
            </a:r>
            <a:r>
              <a:rPr lang="cs-CZ" sz="2000" u="sng" dirty="0"/>
              <a:t> </a:t>
            </a:r>
            <a:r>
              <a:rPr lang="cs-CZ" sz="2000" dirty="0"/>
              <a:t>s podporou </a:t>
            </a:r>
            <a:r>
              <a:rPr lang="cs-CZ" sz="2000" dirty="0" err="1"/>
              <a:t>bibliometrie</a:t>
            </a:r>
            <a:r>
              <a:rPr lang="cs-CZ" sz="2000" dirty="0"/>
              <a:t>, SSH se hodnotí dle specifických pravidel (UK, Litva, Norsko, JAR)</a:t>
            </a:r>
          </a:p>
          <a:p>
            <a:pPr marL="342900" indent="-342900">
              <a:buAutoNum type="arabicPeriod"/>
            </a:pPr>
            <a:r>
              <a:rPr lang="cs-CZ" sz="2000" u="sng" dirty="0"/>
              <a:t>Existuje národní databáze, primární metoda je </a:t>
            </a:r>
            <a:r>
              <a:rPr lang="cs-CZ" sz="2000" u="sng" dirty="0" err="1"/>
              <a:t>bibliometrie</a:t>
            </a:r>
            <a:r>
              <a:rPr lang="cs-CZ" sz="2000" dirty="0"/>
              <a:t>, SSH má specifická pravidla, finance propojené s hodnocením (Dánsko, Finsko, Polsko, Chorvatsko)</a:t>
            </a:r>
          </a:p>
          <a:p>
            <a:pPr marL="342900" indent="-342900">
              <a:buFontTx/>
              <a:buAutoNum type="arabicPeriod"/>
            </a:pPr>
            <a:r>
              <a:rPr lang="cs-CZ" sz="2000" u="sng" dirty="0"/>
              <a:t>Existuje národní databáze, primární metoda je </a:t>
            </a:r>
            <a:r>
              <a:rPr lang="cs-CZ" sz="2000" u="sng" dirty="0" err="1"/>
              <a:t>bibliometrie</a:t>
            </a:r>
            <a:r>
              <a:rPr lang="cs-CZ" sz="2000" dirty="0"/>
              <a:t>, financování je vztaženo k hodnocení, SSH není specifické (Estonsko, </a:t>
            </a:r>
            <a:r>
              <a:rPr lang="cs-CZ" sz="2000" dirty="0" err="1"/>
              <a:t>Madarsko</a:t>
            </a:r>
            <a:r>
              <a:rPr lang="cs-CZ" sz="2000" dirty="0"/>
              <a:t>, Slovinsko, Slovensko) </a:t>
            </a:r>
          </a:p>
          <a:p>
            <a:pPr marL="342900" indent="-342900">
              <a:buFontTx/>
              <a:buAutoNum type="arabicPeriod"/>
            </a:pPr>
            <a:r>
              <a:rPr lang="cs-CZ" sz="2000" u="sng" dirty="0"/>
              <a:t>Není národní databáze, </a:t>
            </a:r>
            <a:r>
              <a:rPr lang="cs-CZ" sz="2000" u="sng" dirty="0" err="1"/>
              <a:t>bibliometrie</a:t>
            </a:r>
            <a:r>
              <a:rPr lang="cs-CZ" sz="2000" u="sng" dirty="0"/>
              <a:t> se primárně nepoužívá</a:t>
            </a:r>
            <a:r>
              <a:rPr lang="cs-CZ" sz="2000" dirty="0"/>
              <a:t>, SSH hodnotí podle specifických pravidel (Švýcarsko, Rakousko, Německo, Irsko, Holandsko) </a:t>
            </a:r>
          </a:p>
          <a:p>
            <a:pPr marL="342900" indent="-342900">
              <a:buFontTx/>
              <a:buAutoNum type="arabicPeriod"/>
            </a:pPr>
            <a:r>
              <a:rPr lang="cs-CZ" sz="2000" u="sng" dirty="0"/>
              <a:t>Není národní databáze, primární metoda není založena na </a:t>
            </a:r>
            <a:r>
              <a:rPr lang="cs-CZ" sz="2000" u="sng" dirty="0" err="1"/>
              <a:t>bibliometrii</a:t>
            </a:r>
            <a:r>
              <a:rPr lang="cs-CZ" sz="2000" dirty="0"/>
              <a:t>, SSH nemají specifický přístup, hodnocení nemá vztah k financování (Island, Kypr, Francie, Malta, </a:t>
            </a:r>
            <a:r>
              <a:rPr lang="cs-CZ" sz="2000" dirty="0" err="1"/>
              <a:t>Protugalsko</a:t>
            </a:r>
            <a:r>
              <a:rPr lang="cs-CZ" sz="2000" dirty="0"/>
              <a:t>, Španělsko)</a:t>
            </a:r>
          </a:p>
          <a:p>
            <a:endParaRPr lang="cs-CZ" sz="2000" dirty="0"/>
          </a:p>
          <a:p>
            <a:pPr marL="342900" indent="-342900">
              <a:buFontTx/>
              <a:buAutoNum type="arabicPeriod"/>
            </a:pPr>
            <a:endParaRPr lang="cs-CZ" sz="2000" dirty="0"/>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0140" y="156803"/>
            <a:ext cx="579933" cy="392871"/>
          </a:xfrm>
          <a:prstGeom prst="rect">
            <a:avLst/>
          </a:prstGeom>
        </p:spPr>
      </p:pic>
    </p:spTree>
    <p:extLst>
      <p:ext uri="{BB962C8B-B14F-4D97-AF65-F5344CB8AC3E}">
        <p14:creationId xmlns:p14="http://schemas.microsoft.com/office/powerpoint/2010/main" val="17929735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C17EE6DA-A286-43A2-9010-EEC046E09579}" type="slidenum">
              <a:rPr lang="cs-CZ" smtClean="0"/>
              <a:t>24</a:t>
            </a:fld>
            <a:endParaRPr lang="cs-CZ" dirty="0"/>
          </a:p>
        </p:txBody>
      </p:sp>
      <p:sp>
        <p:nvSpPr>
          <p:cNvPr id="6" name="Title 1">
            <a:extLst>
              <a:ext uri="{FF2B5EF4-FFF2-40B4-BE49-F238E27FC236}">
                <a16:creationId xmlns:a16="http://schemas.microsoft.com/office/drawing/2014/main" id="{69DCB0C6-5A9F-46C2-B4B2-F541A99FE544}"/>
              </a:ext>
            </a:extLst>
          </p:cNvPr>
          <p:cNvSpPr>
            <a:spLocks noGrp="1"/>
          </p:cNvSpPr>
          <p:nvPr>
            <p:ph type="title"/>
          </p:nvPr>
        </p:nvSpPr>
        <p:spPr>
          <a:xfrm>
            <a:off x="606164" y="977824"/>
            <a:ext cx="7886700" cy="574815"/>
          </a:xfrm>
        </p:spPr>
        <p:txBody>
          <a:bodyPr anchor="t" anchorCtr="0">
            <a:noAutofit/>
          </a:bodyPr>
          <a:lstStyle>
            <a:lvl1pPr>
              <a:defRPr sz="2400" b="1" baseline="0">
                <a:solidFill>
                  <a:srgbClr val="0072B6"/>
                </a:solidFill>
                <a:latin typeface="Arial" panose="020B0604020202020204" pitchFamily="34" charset="0"/>
                <a:cs typeface="Arial" panose="020B0604020202020204" pitchFamily="34" charset="0"/>
              </a:defRPr>
            </a:lvl1pPr>
          </a:lstStyle>
          <a:p>
            <a:pPr algn="ctr"/>
            <a:r>
              <a:rPr lang="cs-CZ" sz="2800" dirty="0">
                <a:solidFill>
                  <a:schemeClr val="bg1"/>
                </a:solidFill>
              </a:rPr>
              <a:t>Národní hodnocení: Metodika M17+</a:t>
            </a:r>
            <a:endParaRPr lang="en-US" sz="2800" dirty="0">
              <a:solidFill>
                <a:schemeClr val="bg1"/>
              </a:solidFill>
            </a:endParaRPr>
          </a:p>
        </p:txBody>
      </p:sp>
      <p:pic>
        <p:nvPicPr>
          <p:cNvPr id="11" name="Picture 4" descr="http://interni.avcr.cz/miranda2/export/sitesavcr/data.avcr.cz/interni/Dokumenty/logo/ZNACKA-CZE/zakladni-verze/PNG/AVCR_zakladni_znacka_CZ_negativ.png">
            <a:extLst>
              <a:ext uri="{FF2B5EF4-FFF2-40B4-BE49-F238E27FC236}">
                <a16:creationId xmlns:a16="http://schemas.microsoft.com/office/drawing/2014/main" id="{C05E9AB0-723A-4BD0-B333-609361E0EF8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63" y="186536"/>
            <a:ext cx="2544341" cy="682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a:extLst>
              <a:ext uri="{FF2B5EF4-FFF2-40B4-BE49-F238E27FC236}">
                <a16:creationId xmlns:a16="http://schemas.microsoft.com/office/drawing/2014/main" id="{C0DFDD75-DEE8-42C9-8087-F022D7B53A03}"/>
              </a:ext>
            </a:extLst>
          </p:cNvPr>
          <p:cNvSpPr txBox="1"/>
          <p:nvPr/>
        </p:nvSpPr>
        <p:spPr>
          <a:xfrm>
            <a:off x="1376649" y="1800822"/>
            <a:ext cx="6150466" cy="3970318"/>
          </a:xfrm>
          <a:prstGeom prst="rect">
            <a:avLst/>
          </a:prstGeom>
          <a:noFill/>
        </p:spPr>
        <p:txBody>
          <a:bodyPr wrap="none" rtlCol="0">
            <a:spAutoFit/>
          </a:bodyPr>
          <a:lstStyle/>
          <a:p>
            <a:pPr marL="514350" indent="-514350">
              <a:buAutoNum type="arabicPeriod"/>
            </a:pPr>
            <a:r>
              <a:rPr lang="cs-CZ" sz="2800" dirty="0">
                <a:solidFill>
                  <a:schemeClr val="bg1"/>
                </a:solidFill>
              </a:rPr>
              <a:t>Metodika M17+ : Cíle</a:t>
            </a:r>
          </a:p>
          <a:p>
            <a:pPr marL="514350" indent="-514350">
              <a:buAutoNum type="arabicPeriod"/>
            </a:pPr>
            <a:r>
              <a:rPr lang="cs-CZ" sz="2800" dirty="0" smtClean="0">
                <a:solidFill>
                  <a:schemeClr val="bg1"/>
                </a:solidFill>
              </a:rPr>
              <a:t>Metodika </a:t>
            </a:r>
            <a:r>
              <a:rPr lang="cs-CZ" sz="2800" dirty="0">
                <a:solidFill>
                  <a:schemeClr val="bg1"/>
                </a:solidFill>
              </a:rPr>
              <a:t>M17+ : Úrovně hodnocení</a:t>
            </a:r>
          </a:p>
          <a:p>
            <a:pPr marL="514350" indent="-514350">
              <a:buAutoNum type="arabicPeriod"/>
            </a:pPr>
            <a:r>
              <a:rPr lang="cs-CZ" sz="2800" dirty="0">
                <a:solidFill>
                  <a:schemeClr val="bg1"/>
                </a:solidFill>
              </a:rPr>
              <a:t>Metodika M17+ : Segmenty</a:t>
            </a:r>
          </a:p>
          <a:p>
            <a:pPr marL="514350" indent="-514350">
              <a:buAutoNum type="arabicPeriod"/>
            </a:pPr>
            <a:r>
              <a:rPr lang="cs-CZ" sz="2800" dirty="0">
                <a:solidFill>
                  <a:schemeClr val="bg1"/>
                </a:solidFill>
              </a:rPr>
              <a:t>Metodika M17+ : Nástroje </a:t>
            </a:r>
            <a:r>
              <a:rPr lang="cs-CZ" sz="2800" dirty="0" smtClean="0">
                <a:solidFill>
                  <a:schemeClr val="bg1"/>
                </a:solidFill>
              </a:rPr>
              <a:t>hodnocení</a:t>
            </a:r>
          </a:p>
          <a:p>
            <a:pPr marL="514350" indent="-514350">
              <a:buAutoNum type="arabicPeriod"/>
            </a:pPr>
            <a:r>
              <a:rPr lang="cs-CZ" sz="2800" dirty="0" smtClean="0">
                <a:solidFill>
                  <a:schemeClr val="bg1"/>
                </a:solidFill>
              </a:rPr>
              <a:t>Metodika M17+ : Moduly</a:t>
            </a:r>
            <a:endParaRPr lang="cs-CZ" sz="2800" dirty="0">
              <a:solidFill>
                <a:schemeClr val="bg1"/>
              </a:solidFill>
            </a:endParaRPr>
          </a:p>
          <a:p>
            <a:pPr marL="514350" indent="-514350">
              <a:buAutoNum type="arabicPeriod"/>
            </a:pPr>
            <a:r>
              <a:rPr lang="cs-CZ" sz="2800" dirty="0">
                <a:solidFill>
                  <a:schemeClr val="bg1"/>
                </a:solidFill>
              </a:rPr>
              <a:t>Modul 1</a:t>
            </a:r>
          </a:p>
          <a:p>
            <a:pPr marL="514350" indent="-514350">
              <a:buAutoNum type="arabicPeriod"/>
            </a:pPr>
            <a:r>
              <a:rPr lang="cs-CZ" sz="2800" dirty="0">
                <a:solidFill>
                  <a:schemeClr val="bg1"/>
                </a:solidFill>
              </a:rPr>
              <a:t>Modul 2</a:t>
            </a:r>
          </a:p>
          <a:p>
            <a:pPr marL="514350" indent="-514350">
              <a:buAutoNum type="arabicPeriod"/>
            </a:pPr>
            <a:r>
              <a:rPr lang="cs-CZ" sz="2800" dirty="0">
                <a:solidFill>
                  <a:schemeClr val="bg1"/>
                </a:solidFill>
              </a:rPr>
              <a:t>Hodnotící panely a jejich </a:t>
            </a:r>
            <a:r>
              <a:rPr lang="cs-CZ" sz="2800" dirty="0" err="1">
                <a:solidFill>
                  <a:schemeClr val="bg1"/>
                </a:solidFill>
              </a:rPr>
              <a:t>komenáře</a:t>
            </a:r>
            <a:endParaRPr lang="cs-CZ" sz="2800" dirty="0">
              <a:solidFill>
                <a:schemeClr val="bg1"/>
              </a:solidFill>
            </a:endParaRPr>
          </a:p>
          <a:p>
            <a:pPr marL="514350" indent="-514350">
              <a:buAutoNum type="arabicPeriod"/>
            </a:pPr>
            <a:r>
              <a:rPr lang="cs-CZ" sz="2800" dirty="0">
                <a:solidFill>
                  <a:schemeClr val="bg1"/>
                </a:solidFill>
              </a:rPr>
              <a:t>Škálování a tripartity</a:t>
            </a:r>
          </a:p>
        </p:txBody>
      </p:sp>
      <p:pic>
        <p:nvPicPr>
          <p:cNvPr id="8" name="Obrázek 7"/>
          <p:cNvPicPr>
            <a:picLocks noChangeAspect="1"/>
          </p:cNvPicPr>
          <p:nvPr/>
        </p:nvPicPr>
        <p:blipFill>
          <a:blip r:embed="rId3"/>
          <a:stretch>
            <a:fillRect/>
          </a:stretch>
        </p:blipFill>
        <p:spPr>
          <a:xfrm>
            <a:off x="7947302" y="186535"/>
            <a:ext cx="760977" cy="651951"/>
          </a:xfrm>
          <a:prstGeom prst="rect">
            <a:avLst/>
          </a:prstGeom>
        </p:spPr>
      </p:pic>
    </p:spTree>
    <p:extLst>
      <p:ext uri="{BB962C8B-B14F-4D97-AF65-F5344CB8AC3E}">
        <p14:creationId xmlns:p14="http://schemas.microsoft.com/office/powerpoint/2010/main" val="19786421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nterni.avcr.cz/miranda2/export/sitesavcr/data.avcr.cz/interni/Dokumenty/logo/ZNACKA-CZE/zakladni-verze/PNG/AVCR_zakladni_znacka_CZ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73" y="196375"/>
            <a:ext cx="1285907" cy="3447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nice 8"/>
          <p:cNvCxnSpPr/>
          <p:nvPr/>
        </p:nvCxnSpPr>
        <p:spPr>
          <a:xfrm flipV="1">
            <a:off x="606164" y="617220"/>
            <a:ext cx="7886700" cy="38100"/>
          </a:xfrm>
          <a:prstGeom prst="line">
            <a:avLst/>
          </a:prstGeom>
          <a:ln w="10160"/>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fld id="{C17EE6DA-A286-43A2-9010-EEC046E09579}" type="slidenum">
              <a:rPr lang="cs-CZ" smtClean="0"/>
              <a:t>25</a:t>
            </a:fld>
            <a:endParaRPr lang="cs-CZ" dirty="0"/>
          </a:p>
        </p:txBody>
      </p:sp>
      <p:sp>
        <p:nvSpPr>
          <p:cNvPr id="6" name="Title 1">
            <a:extLst>
              <a:ext uri="{FF2B5EF4-FFF2-40B4-BE49-F238E27FC236}">
                <a16:creationId xmlns:a16="http://schemas.microsoft.com/office/drawing/2014/main" id="{69DCB0C6-5A9F-46C2-B4B2-F541A99FE544}"/>
              </a:ext>
            </a:extLst>
          </p:cNvPr>
          <p:cNvSpPr>
            <a:spLocks noGrp="1"/>
          </p:cNvSpPr>
          <p:nvPr>
            <p:ph type="title"/>
          </p:nvPr>
        </p:nvSpPr>
        <p:spPr>
          <a:xfrm>
            <a:off x="573373" y="810000"/>
            <a:ext cx="7886700" cy="574815"/>
          </a:xfrm>
        </p:spPr>
        <p:txBody>
          <a:bodyPr anchor="t" anchorCtr="0">
            <a:noAutofit/>
          </a:bodyPr>
          <a:lstStyle>
            <a:lvl1pPr>
              <a:defRPr sz="2400" b="1" baseline="0">
                <a:solidFill>
                  <a:srgbClr val="0072B6"/>
                </a:solidFill>
                <a:latin typeface="Arial" panose="020B0604020202020204" pitchFamily="34" charset="0"/>
                <a:cs typeface="Arial" panose="020B0604020202020204" pitchFamily="34" charset="0"/>
              </a:defRPr>
            </a:lvl1pPr>
          </a:lstStyle>
          <a:p>
            <a:pPr algn="ctr"/>
            <a:r>
              <a:rPr lang="cs-CZ" sz="2800" dirty="0"/>
              <a:t>Metodika M17+ : Cíle</a:t>
            </a:r>
            <a:endParaRPr lang="en-US" sz="2800" dirty="0"/>
          </a:p>
        </p:txBody>
      </p:sp>
      <p:sp>
        <p:nvSpPr>
          <p:cNvPr id="11" name="TextovéPole 10">
            <a:extLst>
              <a:ext uri="{FF2B5EF4-FFF2-40B4-BE49-F238E27FC236}">
                <a16:creationId xmlns:a16="http://schemas.microsoft.com/office/drawing/2014/main" id="{4FF667DF-525F-4C93-AAFC-2F8642FEC828}"/>
              </a:ext>
            </a:extLst>
          </p:cNvPr>
          <p:cNvSpPr txBox="1"/>
          <p:nvPr/>
        </p:nvSpPr>
        <p:spPr>
          <a:xfrm>
            <a:off x="606164" y="1314130"/>
            <a:ext cx="8223463" cy="5262979"/>
          </a:xfrm>
          <a:prstGeom prst="rect">
            <a:avLst/>
          </a:prstGeom>
          <a:noFill/>
        </p:spPr>
        <p:txBody>
          <a:bodyPr wrap="square">
            <a:spAutoFit/>
          </a:bodyPr>
          <a:lstStyle/>
          <a:p>
            <a:r>
              <a:rPr lang="cs-CZ" sz="2400" dirty="0">
                <a:latin typeface="ZapfDingbatsITCbyBT-Regular"/>
              </a:rPr>
              <a:t>-   </a:t>
            </a:r>
            <a:r>
              <a:rPr lang="cs-CZ" sz="2400" dirty="0">
                <a:latin typeface="MinionPro-Regular"/>
              </a:rPr>
              <a:t>podpoření </a:t>
            </a:r>
            <a:r>
              <a:rPr lang="cs-CZ" sz="2400" u="sng" dirty="0">
                <a:latin typeface="MinionPro-Regular"/>
              </a:rPr>
              <a:t>kvality a mezinárodní konkurenceschopnosti</a:t>
            </a:r>
          </a:p>
          <a:p>
            <a:r>
              <a:rPr lang="cs-CZ" sz="2400" dirty="0">
                <a:latin typeface="MinionPro-Regular"/>
              </a:rPr>
              <a:t>    českého </a:t>
            </a:r>
            <a:r>
              <a:rPr lang="cs-CZ" sz="2400" dirty="0" err="1">
                <a:latin typeface="MinionPro-Regular"/>
              </a:rPr>
              <a:t>VaVaI</a:t>
            </a:r>
            <a:r>
              <a:rPr lang="cs-CZ" sz="2400" dirty="0">
                <a:latin typeface="MinionPro-Regular"/>
              </a:rPr>
              <a:t>,</a:t>
            </a:r>
          </a:p>
          <a:p>
            <a:pPr algn="l"/>
            <a:r>
              <a:rPr lang="cs-CZ" sz="2400" b="0" i="0" u="none" strike="noStrike" baseline="0" dirty="0" smtClean="0">
                <a:latin typeface="MinionPro-Regular"/>
              </a:rPr>
              <a:t>-   získání </a:t>
            </a:r>
            <a:r>
              <a:rPr lang="cs-CZ" sz="2400" b="0" i="0" u="none" strike="noStrike" baseline="0" dirty="0">
                <a:latin typeface="MinionPro-Regular"/>
              </a:rPr>
              <a:t>informací pro </a:t>
            </a:r>
            <a:r>
              <a:rPr lang="cs-CZ" sz="2400" b="0" i="0" u="sng" strike="noStrike" baseline="0" dirty="0">
                <a:latin typeface="MinionPro-Regular"/>
              </a:rPr>
              <a:t>kvalitní řízení </a:t>
            </a:r>
            <a:r>
              <a:rPr lang="cs-CZ" sz="2400" b="0" i="0" u="none" strike="noStrike" baseline="0" dirty="0" err="1">
                <a:latin typeface="MinionPro-Regular"/>
              </a:rPr>
              <a:t>VaVaI</a:t>
            </a:r>
            <a:r>
              <a:rPr lang="cs-CZ" sz="2400" b="0" i="0" u="none" strike="noStrike" baseline="0" dirty="0">
                <a:latin typeface="MinionPro-Regular"/>
              </a:rPr>
              <a:t> na všech</a:t>
            </a:r>
          </a:p>
          <a:p>
            <a:pPr algn="l"/>
            <a:r>
              <a:rPr lang="cs-CZ" sz="2400" b="0" i="0" u="none" strike="noStrike" baseline="0" dirty="0" smtClean="0">
                <a:latin typeface="MinionPro-Regular"/>
              </a:rPr>
              <a:t>    stupních </a:t>
            </a:r>
            <a:r>
              <a:rPr lang="cs-CZ" sz="2400" b="0" i="0" u="none" strike="noStrike" baseline="0" dirty="0">
                <a:latin typeface="MinionPro-Regular"/>
              </a:rPr>
              <a:t>(formativní stránka),</a:t>
            </a:r>
          </a:p>
          <a:p>
            <a:pPr marL="342900" indent="-342900" algn="l">
              <a:buFontTx/>
              <a:buChar char="-"/>
            </a:pPr>
            <a:r>
              <a:rPr lang="cs-CZ" sz="2400" b="0" i="0" u="none" strike="noStrike" baseline="0" dirty="0" smtClean="0">
                <a:latin typeface="MinionPro-Regular"/>
              </a:rPr>
              <a:t>získání </a:t>
            </a:r>
            <a:r>
              <a:rPr lang="cs-CZ" sz="2400" b="0" i="0" u="none" strike="noStrike" baseline="0" dirty="0">
                <a:latin typeface="MinionPro-Regular"/>
              </a:rPr>
              <a:t>jednoho z </a:t>
            </a:r>
            <a:r>
              <a:rPr lang="cs-CZ" sz="2400" b="0" i="0" u="sng" strike="noStrike" baseline="0" dirty="0">
                <a:latin typeface="MinionPro-Regular"/>
              </a:rPr>
              <a:t>podkladů pro poskytnutí </a:t>
            </a:r>
            <a:r>
              <a:rPr lang="cs-CZ" sz="2400" b="0" i="0" u="sng" strike="noStrike" baseline="0" dirty="0" smtClean="0">
                <a:latin typeface="MinionPro-Regular"/>
              </a:rPr>
              <a:t>dotace (DKRVO)</a:t>
            </a:r>
            <a:r>
              <a:rPr lang="cs-CZ" sz="2400" b="0" i="0" u="none" strike="noStrike" dirty="0" smtClean="0">
                <a:latin typeface="MinionPro-Regular"/>
              </a:rPr>
              <a:t> a tím </a:t>
            </a:r>
            <a:r>
              <a:rPr lang="cs-CZ" sz="2400" b="0" i="0" u="sng" strike="noStrike" dirty="0" smtClean="0">
                <a:latin typeface="MinionPro-Regular"/>
              </a:rPr>
              <a:t>zvýšení efektivity vynakládání veřejných prostředků</a:t>
            </a:r>
          </a:p>
          <a:p>
            <a:pPr marL="342900" indent="-342900" algn="l">
              <a:buFontTx/>
              <a:buChar char="-"/>
            </a:pPr>
            <a:endParaRPr lang="cs-CZ" sz="2400" u="sng" dirty="0">
              <a:latin typeface="MinionPro-Regular"/>
            </a:endParaRPr>
          </a:p>
          <a:p>
            <a:pPr marL="342900" indent="-342900" algn="l">
              <a:buFontTx/>
              <a:buChar char="-"/>
            </a:pPr>
            <a:endParaRPr lang="cs-CZ" sz="2400" u="sng" dirty="0" smtClean="0">
              <a:latin typeface="MinionPro-Regular"/>
            </a:endParaRPr>
          </a:p>
          <a:p>
            <a:pPr marL="342900" indent="-342900" algn="l">
              <a:buFontTx/>
              <a:buChar char="-"/>
            </a:pPr>
            <a:endParaRPr lang="cs-CZ" sz="2400" u="sng" dirty="0">
              <a:latin typeface="MinionPro-Regular"/>
            </a:endParaRPr>
          </a:p>
          <a:p>
            <a:pPr marL="342900" indent="-342900" algn="l">
              <a:buFontTx/>
              <a:buChar char="-"/>
            </a:pPr>
            <a:endParaRPr lang="cs-CZ" sz="2400" u="sng" dirty="0" smtClean="0">
              <a:latin typeface="MinionPro-Regular"/>
            </a:endParaRPr>
          </a:p>
          <a:p>
            <a:pPr marL="342900" indent="-342900" algn="l">
              <a:buFontTx/>
              <a:buChar char="-"/>
            </a:pPr>
            <a:endParaRPr lang="cs-CZ" sz="2400" u="sng" dirty="0">
              <a:latin typeface="MinionPro-Regular"/>
            </a:endParaRPr>
          </a:p>
          <a:p>
            <a:pPr marL="342900" indent="-342900" algn="l">
              <a:buFontTx/>
              <a:buChar char="-"/>
            </a:pPr>
            <a:endParaRPr lang="cs-CZ" sz="2400" u="sng" dirty="0" smtClean="0">
              <a:latin typeface="MinionPro-Regular"/>
            </a:endParaRPr>
          </a:p>
          <a:p>
            <a:pPr algn="l"/>
            <a:r>
              <a:rPr lang="cs-CZ" sz="2400" u="sng" dirty="0" smtClean="0"/>
              <a:t>D</a:t>
            </a:r>
            <a:r>
              <a:rPr lang="cs-CZ" sz="2400" dirty="0" smtClean="0"/>
              <a:t>KRVO – dlouhodobý koncepční rozvoj VO</a:t>
            </a:r>
            <a:endParaRPr lang="cs-CZ" sz="2400" dirty="0"/>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0140" y="156803"/>
            <a:ext cx="579933" cy="392871"/>
          </a:xfrm>
          <a:prstGeom prst="rect">
            <a:avLst/>
          </a:prstGeom>
        </p:spPr>
      </p:pic>
    </p:spTree>
    <p:extLst>
      <p:ext uri="{BB962C8B-B14F-4D97-AF65-F5344CB8AC3E}">
        <p14:creationId xmlns:p14="http://schemas.microsoft.com/office/powerpoint/2010/main" val="32921011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nterni.avcr.cz/miranda2/export/sitesavcr/data.avcr.cz/interni/Dokumenty/logo/ZNACKA-CZE/zakladni-verze/PNG/AVCR_zakladni_znacka_CZ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73" y="196375"/>
            <a:ext cx="1285907" cy="3447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nice 8"/>
          <p:cNvCxnSpPr/>
          <p:nvPr/>
        </p:nvCxnSpPr>
        <p:spPr>
          <a:xfrm flipV="1">
            <a:off x="606164" y="617220"/>
            <a:ext cx="7886700" cy="38100"/>
          </a:xfrm>
          <a:prstGeom prst="line">
            <a:avLst/>
          </a:prstGeom>
          <a:ln w="10160"/>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fld id="{C17EE6DA-A286-43A2-9010-EEC046E09579}" type="slidenum">
              <a:rPr lang="cs-CZ" smtClean="0"/>
              <a:t>26</a:t>
            </a:fld>
            <a:endParaRPr lang="cs-CZ" dirty="0"/>
          </a:p>
        </p:txBody>
      </p:sp>
      <p:sp>
        <p:nvSpPr>
          <p:cNvPr id="6" name="Title 1">
            <a:extLst>
              <a:ext uri="{FF2B5EF4-FFF2-40B4-BE49-F238E27FC236}">
                <a16:creationId xmlns:a16="http://schemas.microsoft.com/office/drawing/2014/main" id="{69DCB0C6-5A9F-46C2-B4B2-F541A99FE544}"/>
              </a:ext>
            </a:extLst>
          </p:cNvPr>
          <p:cNvSpPr>
            <a:spLocks noGrp="1"/>
          </p:cNvSpPr>
          <p:nvPr>
            <p:ph type="title"/>
          </p:nvPr>
        </p:nvSpPr>
        <p:spPr>
          <a:xfrm>
            <a:off x="573373" y="810000"/>
            <a:ext cx="7886700" cy="574815"/>
          </a:xfrm>
        </p:spPr>
        <p:txBody>
          <a:bodyPr anchor="t" anchorCtr="0">
            <a:noAutofit/>
          </a:bodyPr>
          <a:lstStyle>
            <a:lvl1pPr>
              <a:defRPr sz="2400" b="1" baseline="0">
                <a:solidFill>
                  <a:srgbClr val="0072B6"/>
                </a:solidFill>
                <a:latin typeface="Arial" panose="020B0604020202020204" pitchFamily="34" charset="0"/>
                <a:cs typeface="Arial" panose="020B0604020202020204" pitchFamily="34" charset="0"/>
              </a:defRPr>
            </a:lvl1pPr>
          </a:lstStyle>
          <a:p>
            <a:pPr algn="ctr"/>
            <a:r>
              <a:rPr lang="cs-CZ" sz="2800" dirty="0"/>
              <a:t>Metodika M17+: Úrovně</a:t>
            </a:r>
            <a:endParaRPr lang="en-US" sz="2800" dirty="0"/>
          </a:p>
        </p:txBody>
      </p:sp>
      <p:sp>
        <p:nvSpPr>
          <p:cNvPr id="8" name="Content Placeholder 2">
            <a:extLst>
              <a:ext uri="{FF2B5EF4-FFF2-40B4-BE49-F238E27FC236}">
                <a16:creationId xmlns:a16="http://schemas.microsoft.com/office/drawing/2014/main" id="{9B3EFFFE-5466-49CA-9153-1F19A29CD98C}"/>
              </a:ext>
            </a:extLst>
          </p:cNvPr>
          <p:cNvSpPr>
            <a:spLocks noGrp="1"/>
          </p:cNvSpPr>
          <p:nvPr>
            <p:ph idx="1"/>
          </p:nvPr>
        </p:nvSpPr>
        <p:spPr>
          <a:xfrm>
            <a:off x="698218" y="1380910"/>
            <a:ext cx="8116451" cy="5038975"/>
          </a:xfrm>
        </p:spPr>
        <p:txBody>
          <a:bodyPr>
            <a:noAutofit/>
          </a:bodyPr>
          <a:lstStyle>
            <a:lvl1pPr marL="228600" indent="-228600">
              <a:buClr>
                <a:srgbClr val="0072B6"/>
              </a:buClr>
              <a:buFont typeface="Calibri" panose="020F0502020204030204" pitchFamily="34" charset="0"/>
              <a:buChar char="-"/>
              <a:defRPr sz="1800"/>
            </a:lvl1pPr>
            <a:lvl2pPr marL="685800" indent="-228600">
              <a:buClr>
                <a:srgbClr val="0072B6"/>
              </a:buClr>
              <a:buFont typeface="Calibri" panose="020F0502020204030204" pitchFamily="34" charset="0"/>
              <a:buChar char="-"/>
              <a:defRPr/>
            </a:lvl2pPr>
            <a:lvl3pPr marL="1143000" indent="-228600">
              <a:buClr>
                <a:srgbClr val="0072B6"/>
              </a:buClr>
              <a:buFont typeface="Calibri" panose="020F0502020204030204" pitchFamily="34" charset="0"/>
              <a:buChar char="-"/>
              <a:defRPr/>
            </a:lvl3pPr>
            <a:lvl4pPr marL="1600200" indent="-228600">
              <a:buClr>
                <a:srgbClr val="0072B6"/>
              </a:buClr>
              <a:buFont typeface="Calibri" panose="020F0502020204030204" pitchFamily="34" charset="0"/>
              <a:buChar char="-"/>
              <a:defRPr/>
            </a:lvl4pPr>
            <a:lvl5pPr marL="2057400" indent="-228600">
              <a:buClr>
                <a:srgbClr val="0072B6"/>
              </a:buClr>
              <a:buFont typeface="Calibri" panose="020F0502020204030204" pitchFamily="34" charset="0"/>
              <a:buChar char="-"/>
              <a:defRPr/>
            </a:lvl5pPr>
          </a:lstStyle>
          <a:p>
            <a:pPr marL="0" indent="0">
              <a:lnSpc>
                <a:spcPct val="100000"/>
              </a:lnSpc>
              <a:spcBef>
                <a:spcPts val="0"/>
              </a:spcBef>
              <a:spcAft>
                <a:spcPts val="1200"/>
              </a:spcAft>
              <a:buNone/>
            </a:pPr>
            <a:r>
              <a:rPr lang="cs-CZ" sz="2400" b="1" dirty="0">
                <a:latin typeface="Arial" panose="020B0604020202020204" pitchFamily="34" charset="0"/>
                <a:cs typeface="Arial" panose="020B0604020202020204" pitchFamily="34" charset="0"/>
              </a:rPr>
              <a:t>Národní úroveň – </a:t>
            </a:r>
            <a:r>
              <a:rPr lang="cs-CZ" sz="2400" dirty="0">
                <a:latin typeface="Arial" panose="020B0604020202020204" pitchFamily="34" charset="0"/>
                <a:cs typeface="Arial" panose="020B0604020202020204" pitchFamily="34" charset="0"/>
              </a:rPr>
              <a:t>řízení a financování celého systému </a:t>
            </a:r>
            <a:r>
              <a:rPr lang="cs-CZ" sz="2400" dirty="0" err="1">
                <a:latin typeface="Arial" panose="020B0604020202020204" pitchFamily="34" charset="0"/>
                <a:cs typeface="Arial" panose="020B0604020202020204" pitchFamily="34" charset="0"/>
              </a:rPr>
              <a:t>VaV</a:t>
            </a:r>
            <a:endParaRPr lang="cs-CZ" sz="2400" dirty="0">
              <a:latin typeface="Arial" panose="020B0604020202020204" pitchFamily="34" charset="0"/>
              <a:cs typeface="Arial" panose="020B0604020202020204" pitchFamily="34" charset="0"/>
            </a:endParaRPr>
          </a:p>
          <a:p>
            <a:pPr marL="0" indent="0">
              <a:lnSpc>
                <a:spcPct val="100000"/>
              </a:lnSpc>
              <a:spcBef>
                <a:spcPts val="0"/>
              </a:spcBef>
              <a:spcAft>
                <a:spcPts val="1200"/>
              </a:spcAft>
              <a:buNone/>
            </a:pPr>
            <a:r>
              <a:rPr lang="cs-CZ" sz="2400" b="1" dirty="0">
                <a:latin typeface="Arial" panose="020B0604020202020204" pitchFamily="34" charset="0"/>
                <a:cs typeface="Arial" panose="020B0604020202020204" pitchFamily="34" charset="0"/>
              </a:rPr>
              <a:t>Úroveň poskytovatelů </a:t>
            </a:r>
            <a:r>
              <a:rPr lang="cs-CZ" sz="2400" dirty="0">
                <a:latin typeface="Arial" panose="020B0604020202020204" pitchFamily="34" charset="0"/>
                <a:cs typeface="Arial" panose="020B0604020202020204" pitchFamily="34" charset="0"/>
              </a:rPr>
              <a:t>– řízení a financování z úrovně poskytovatelů</a:t>
            </a:r>
          </a:p>
          <a:p>
            <a:pPr marL="0" indent="0">
              <a:lnSpc>
                <a:spcPct val="100000"/>
              </a:lnSpc>
              <a:spcBef>
                <a:spcPts val="0"/>
              </a:spcBef>
              <a:spcAft>
                <a:spcPts val="1200"/>
              </a:spcAft>
              <a:buNone/>
            </a:pPr>
            <a:r>
              <a:rPr lang="cs-CZ" sz="2400" b="1" dirty="0">
                <a:latin typeface="Arial" panose="020B0604020202020204" pitchFamily="34" charset="0"/>
                <a:cs typeface="Arial" panose="020B0604020202020204" pitchFamily="34" charset="0"/>
              </a:rPr>
              <a:t>Úroveň výzkumné organizace: </a:t>
            </a:r>
            <a:r>
              <a:rPr lang="cs-CZ" sz="2400" dirty="0">
                <a:latin typeface="Arial" panose="020B0604020202020204" pitchFamily="34" charset="0"/>
                <a:cs typeface="Arial" panose="020B0604020202020204" pitchFamily="34" charset="0"/>
              </a:rPr>
              <a:t>využití pro management VO </a:t>
            </a:r>
          </a:p>
          <a:p>
            <a:pPr marL="0" indent="0">
              <a:lnSpc>
                <a:spcPct val="100000"/>
              </a:lnSpc>
              <a:spcBef>
                <a:spcPts val="0"/>
              </a:spcBef>
              <a:spcAft>
                <a:spcPts val="1200"/>
              </a:spcAft>
              <a:buNone/>
            </a:pPr>
            <a:endParaRPr lang="cs-CZ" sz="2000" dirty="0">
              <a:latin typeface="Arial" panose="020B0604020202020204" pitchFamily="34" charset="0"/>
              <a:cs typeface="Arial" panose="020B0604020202020204" pitchFamily="34" charset="0"/>
            </a:endParaRPr>
          </a:p>
        </p:txBody>
      </p:sp>
      <p:pic>
        <p:nvPicPr>
          <p:cNvPr id="10" name="Obráze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0140" y="156803"/>
            <a:ext cx="579933" cy="392871"/>
          </a:xfrm>
          <a:prstGeom prst="rect">
            <a:avLst/>
          </a:prstGeom>
        </p:spPr>
      </p:pic>
    </p:spTree>
    <p:extLst>
      <p:ext uri="{BB962C8B-B14F-4D97-AF65-F5344CB8AC3E}">
        <p14:creationId xmlns:p14="http://schemas.microsoft.com/office/powerpoint/2010/main" val="30905826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nterni.avcr.cz/miranda2/export/sitesavcr/data.avcr.cz/interni/Dokumenty/logo/ZNACKA-CZE/zakladni-verze/PNG/AVCR_zakladni_znacka_CZ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73" y="196375"/>
            <a:ext cx="1285907" cy="3447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nice 8"/>
          <p:cNvCxnSpPr/>
          <p:nvPr/>
        </p:nvCxnSpPr>
        <p:spPr>
          <a:xfrm flipV="1">
            <a:off x="606164" y="617220"/>
            <a:ext cx="7886700" cy="38100"/>
          </a:xfrm>
          <a:prstGeom prst="line">
            <a:avLst/>
          </a:prstGeom>
          <a:ln w="10160"/>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fld id="{C17EE6DA-A286-43A2-9010-EEC046E09579}" type="slidenum">
              <a:rPr lang="cs-CZ" smtClean="0"/>
              <a:t>27</a:t>
            </a:fld>
            <a:endParaRPr lang="cs-CZ" dirty="0"/>
          </a:p>
        </p:txBody>
      </p:sp>
      <p:sp>
        <p:nvSpPr>
          <p:cNvPr id="6" name="Title 1">
            <a:extLst>
              <a:ext uri="{FF2B5EF4-FFF2-40B4-BE49-F238E27FC236}">
                <a16:creationId xmlns:a16="http://schemas.microsoft.com/office/drawing/2014/main" id="{69DCB0C6-5A9F-46C2-B4B2-F541A99FE544}"/>
              </a:ext>
            </a:extLst>
          </p:cNvPr>
          <p:cNvSpPr>
            <a:spLocks noGrp="1"/>
          </p:cNvSpPr>
          <p:nvPr>
            <p:ph type="title"/>
          </p:nvPr>
        </p:nvSpPr>
        <p:spPr>
          <a:xfrm>
            <a:off x="573373" y="810000"/>
            <a:ext cx="7886700" cy="574815"/>
          </a:xfrm>
        </p:spPr>
        <p:txBody>
          <a:bodyPr anchor="t" anchorCtr="0">
            <a:noAutofit/>
          </a:bodyPr>
          <a:lstStyle>
            <a:lvl1pPr>
              <a:defRPr sz="2400" b="1" baseline="0">
                <a:solidFill>
                  <a:srgbClr val="0072B6"/>
                </a:solidFill>
                <a:latin typeface="Arial" panose="020B0604020202020204" pitchFamily="34" charset="0"/>
                <a:cs typeface="Arial" panose="020B0604020202020204" pitchFamily="34" charset="0"/>
              </a:defRPr>
            </a:lvl1pPr>
          </a:lstStyle>
          <a:p>
            <a:pPr algn="ctr"/>
            <a:r>
              <a:rPr lang="cs-CZ" sz="2800" dirty="0"/>
              <a:t>Metodika M17+: Segmenty</a:t>
            </a:r>
            <a:endParaRPr lang="en-US" sz="2800" dirty="0"/>
          </a:p>
        </p:txBody>
      </p:sp>
      <p:sp>
        <p:nvSpPr>
          <p:cNvPr id="8" name="Content Placeholder 2">
            <a:extLst>
              <a:ext uri="{FF2B5EF4-FFF2-40B4-BE49-F238E27FC236}">
                <a16:creationId xmlns:a16="http://schemas.microsoft.com/office/drawing/2014/main" id="{9B3EFFFE-5466-49CA-9153-1F19A29CD98C}"/>
              </a:ext>
            </a:extLst>
          </p:cNvPr>
          <p:cNvSpPr>
            <a:spLocks noGrp="1"/>
          </p:cNvSpPr>
          <p:nvPr>
            <p:ph idx="1"/>
          </p:nvPr>
        </p:nvSpPr>
        <p:spPr>
          <a:xfrm>
            <a:off x="698218" y="1380910"/>
            <a:ext cx="8116451" cy="5038975"/>
          </a:xfrm>
        </p:spPr>
        <p:txBody>
          <a:bodyPr>
            <a:noAutofit/>
          </a:bodyPr>
          <a:lstStyle>
            <a:lvl1pPr marL="228600" indent="-228600">
              <a:buClr>
                <a:srgbClr val="0072B6"/>
              </a:buClr>
              <a:buFont typeface="Calibri" panose="020F0502020204030204" pitchFamily="34" charset="0"/>
              <a:buChar char="-"/>
              <a:defRPr sz="1800"/>
            </a:lvl1pPr>
            <a:lvl2pPr marL="685800" indent="-228600">
              <a:buClr>
                <a:srgbClr val="0072B6"/>
              </a:buClr>
              <a:buFont typeface="Calibri" panose="020F0502020204030204" pitchFamily="34" charset="0"/>
              <a:buChar char="-"/>
              <a:defRPr/>
            </a:lvl2pPr>
            <a:lvl3pPr marL="1143000" indent="-228600">
              <a:buClr>
                <a:srgbClr val="0072B6"/>
              </a:buClr>
              <a:buFont typeface="Calibri" panose="020F0502020204030204" pitchFamily="34" charset="0"/>
              <a:buChar char="-"/>
              <a:defRPr/>
            </a:lvl3pPr>
            <a:lvl4pPr marL="1600200" indent="-228600">
              <a:buClr>
                <a:srgbClr val="0072B6"/>
              </a:buClr>
              <a:buFont typeface="Calibri" panose="020F0502020204030204" pitchFamily="34" charset="0"/>
              <a:buChar char="-"/>
              <a:defRPr/>
            </a:lvl4pPr>
            <a:lvl5pPr marL="2057400" indent="-228600">
              <a:buClr>
                <a:srgbClr val="0072B6"/>
              </a:buClr>
              <a:buFont typeface="Calibri" panose="020F0502020204030204" pitchFamily="34" charset="0"/>
              <a:buChar char="-"/>
              <a:defRPr/>
            </a:lvl5pPr>
          </a:lstStyle>
          <a:p>
            <a:pPr marL="0" indent="0">
              <a:lnSpc>
                <a:spcPct val="100000"/>
              </a:lnSpc>
              <a:spcBef>
                <a:spcPts val="0"/>
              </a:spcBef>
              <a:spcAft>
                <a:spcPts val="1200"/>
              </a:spcAft>
              <a:buNone/>
            </a:pPr>
            <a:r>
              <a:rPr lang="cs-CZ" sz="2400" b="1" dirty="0">
                <a:latin typeface="Arial" panose="020B0604020202020204" pitchFamily="34" charset="0"/>
                <a:cs typeface="Arial" panose="020B0604020202020204" pitchFamily="34" charset="0"/>
              </a:rPr>
              <a:t>AV ČR – </a:t>
            </a:r>
            <a:r>
              <a:rPr lang="cs-CZ" sz="2400" dirty="0">
                <a:latin typeface="Arial" panose="020B0604020202020204" pitchFamily="34" charset="0"/>
                <a:cs typeface="Arial" panose="020B0604020202020204" pitchFamily="34" charset="0"/>
              </a:rPr>
              <a:t>výzkum se provádí v </a:t>
            </a:r>
            <a:r>
              <a:rPr lang="cs-CZ" sz="2400" u="sng" dirty="0">
                <a:latin typeface="Arial" panose="020B0604020202020204" pitchFamily="34" charset="0"/>
                <a:cs typeface="Arial" panose="020B0604020202020204" pitchFamily="34" charset="0"/>
              </a:rPr>
              <a:t>širokém spektru vědních oborů</a:t>
            </a:r>
            <a:r>
              <a:rPr lang="cs-CZ" sz="2400" dirty="0">
                <a:latin typeface="Arial" panose="020B0604020202020204" pitchFamily="34" charset="0"/>
                <a:cs typeface="Arial" panose="020B0604020202020204" pitchFamily="34" charset="0"/>
              </a:rPr>
              <a:t> (3 vědní oblasti), většina ústavů se zabývá jen jedním nebo několika vědními obory, výzkum je zde na prvním místě, </a:t>
            </a:r>
            <a:r>
              <a:rPr lang="cs-CZ" sz="2400" u="sng" dirty="0">
                <a:latin typeface="Arial" panose="020B0604020202020204" pitchFamily="34" charset="0"/>
                <a:cs typeface="Arial" panose="020B0604020202020204" pitchFamily="34" charset="0"/>
              </a:rPr>
              <a:t>často je jedná o základní výzkum</a:t>
            </a:r>
            <a:r>
              <a:rPr lang="cs-CZ" sz="2400" dirty="0">
                <a:latin typeface="Arial" panose="020B0604020202020204" pitchFamily="34" charset="0"/>
                <a:cs typeface="Arial" panose="020B0604020202020204" pitchFamily="34" charset="0"/>
              </a:rPr>
              <a:t>.</a:t>
            </a:r>
          </a:p>
          <a:p>
            <a:pPr marL="0" indent="0">
              <a:lnSpc>
                <a:spcPct val="100000"/>
              </a:lnSpc>
              <a:spcBef>
                <a:spcPts val="0"/>
              </a:spcBef>
              <a:spcAft>
                <a:spcPts val="1200"/>
              </a:spcAft>
              <a:buNone/>
            </a:pPr>
            <a:r>
              <a:rPr lang="cs-CZ" sz="2400" b="1" dirty="0">
                <a:latin typeface="Arial" panose="020B0604020202020204" pitchFamily="34" charset="0"/>
                <a:cs typeface="Arial" panose="020B0604020202020204" pitchFamily="34" charset="0"/>
              </a:rPr>
              <a:t>Vysoké školy (</a:t>
            </a:r>
            <a:r>
              <a:rPr lang="cs-CZ" sz="2400" b="1" dirty="0" smtClean="0">
                <a:latin typeface="Arial" panose="020B0604020202020204" pitchFamily="34" charset="0"/>
                <a:cs typeface="Arial" panose="020B0604020202020204" pitchFamily="34" charset="0"/>
              </a:rPr>
              <a:t>VŠ, pod MŠMT) </a:t>
            </a:r>
            <a:r>
              <a:rPr lang="cs-CZ" sz="2400" b="1" dirty="0">
                <a:latin typeface="Arial" panose="020B0604020202020204" pitchFamily="34" charset="0"/>
                <a:cs typeface="Arial" panose="020B0604020202020204" pitchFamily="34" charset="0"/>
              </a:rPr>
              <a:t>– </a:t>
            </a:r>
            <a:r>
              <a:rPr lang="cs-CZ" sz="2400" dirty="0">
                <a:latin typeface="Arial" panose="020B0604020202020204" pitchFamily="34" charset="0"/>
                <a:cs typeface="Arial" panose="020B0604020202020204" pitchFamily="34" charset="0"/>
              </a:rPr>
              <a:t>existují </a:t>
            </a:r>
            <a:r>
              <a:rPr lang="cs-CZ" sz="2400" u="sng" dirty="0">
                <a:latin typeface="Arial" panose="020B0604020202020204" pitchFamily="34" charset="0"/>
                <a:cs typeface="Arial" panose="020B0604020202020204" pitchFamily="34" charset="0"/>
              </a:rPr>
              <a:t>několik typů VŠ</a:t>
            </a:r>
            <a:r>
              <a:rPr lang="cs-CZ" sz="2400" dirty="0">
                <a:latin typeface="Arial" panose="020B0604020202020204" pitchFamily="34" charset="0"/>
                <a:cs typeface="Arial" panose="020B0604020202020204" pitchFamily="34" charset="0"/>
              </a:rPr>
              <a:t>: výzkumné, technické, zemědělské, ekonomické, umělecké. Pro </a:t>
            </a:r>
            <a:r>
              <a:rPr lang="cs-CZ" sz="2400" u="sng" dirty="0">
                <a:latin typeface="Arial" panose="020B0604020202020204" pitchFamily="34" charset="0"/>
                <a:cs typeface="Arial" panose="020B0604020202020204" pitchFamily="34" charset="0"/>
              </a:rPr>
              <a:t>výzkumné univerzity</a:t>
            </a:r>
            <a:r>
              <a:rPr lang="cs-CZ" sz="2400" dirty="0">
                <a:latin typeface="Arial" panose="020B0604020202020204" pitchFamily="34" charset="0"/>
                <a:cs typeface="Arial" panose="020B0604020202020204" pitchFamily="34" charset="0"/>
              </a:rPr>
              <a:t> je typické široké spektrum oborů.</a:t>
            </a:r>
          </a:p>
          <a:p>
            <a:pPr marL="0" indent="0">
              <a:lnSpc>
                <a:spcPct val="100000"/>
              </a:lnSpc>
              <a:spcBef>
                <a:spcPts val="0"/>
              </a:spcBef>
              <a:spcAft>
                <a:spcPts val="1200"/>
              </a:spcAft>
              <a:buNone/>
            </a:pPr>
            <a:r>
              <a:rPr lang="cs-CZ" sz="2400" b="1" dirty="0">
                <a:latin typeface="Arial" panose="020B0604020202020204" pitchFamily="34" charset="0"/>
                <a:cs typeface="Arial" panose="020B0604020202020204" pitchFamily="34" charset="0"/>
              </a:rPr>
              <a:t>Rezortní výzkumné organizace – </a:t>
            </a:r>
            <a:r>
              <a:rPr lang="cs-CZ" sz="2400" u="sng" dirty="0">
                <a:latin typeface="Arial" panose="020B0604020202020204" pitchFamily="34" charset="0"/>
                <a:cs typeface="Arial" panose="020B0604020202020204" pitchFamily="34" charset="0"/>
              </a:rPr>
              <a:t>zakládají ministerstva</a:t>
            </a:r>
            <a:r>
              <a:rPr lang="cs-CZ" sz="2400" dirty="0">
                <a:latin typeface="Arial" panose="020B0604020202020204" pitchFamily="34" charset="0"/>
                <a:cs typeface="Arial" panose="020B0604020202020204" pitchFamily="34" charset="0"/>
              </a:rPr>
              <a:t>, menší část se zabývá přírodními vědami, často jsou tyto VO založeny s určitým </a:t>
            </a:r>
            <a:r>
              <a:rPr lang="cs-CZ" sz="2400" u="sng" dirty="0">
                <a:latin typeface="Arial" panose="020B0604020202020204" pitchFamily="34" charset="0"/>
                <a:cs typeface="Arial" panose="020B0604020202020204" pitchFamily="34" charset="0"/>
              </a:rPr>
              <a:t>posláním</a:t>
            </a:r>
            <a:r>
              <a:rPr lang="cs-CZ" sz="2400" dirty="0">
                <a:latin typeface="Arial" panose="020B0604020202020204" pitchFamily="34" charset="0"/>
                <a:cs typeface="Arial" panose="020B0604020202020204" pitchFamily="34" charset="0"/>
              </a:rPr>
              <a:t> a podle toho jsou hodnoceny. </a:t>
            </a:r>
          </a:p>
          <a:p>
            <a:pPr marL="0" indent="0">
              <a:lnSpc>
                <a:spcPct val="100000"/>
              </a:lnSpc>
              <a:spcBef>
                <a:spcPts val="0"/>
              </a:spcBef>
              <a:spcAft>
                <a:spcPts val="1200"/>
              </a:spcAft>
              <a:buNone/>
            </a:pPr>
            <a:endParaRPr lang="cs-CZ" sz="2000" dirty="0">
              <a:latin typeface="Arial" panose="020B0604020202020204" pitchFamily="34" charset="0"/>
              <a:cs typeface="Arial" panose="020B0604020202020204" pitchFamily="34" charset="0"/>
            </a:endParaRPr>
          </a:p>
        </p:txBody>
      </p:sp>
      <p:pic>
        <p:nvPicPr>
          <p:cNvPr id="10" name="Obráze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0140" y="156803"/>
            <a:ext cx="579933" cy="392871"/>
          </a:xfrm>
          <a:prstGeom prst="rect">
            <a:avLst/>
          </a:prstGeom>
        </p:spPr>
      </p:pic>
    </p:spTree>
    <p:extLst>
      <p:ext uri="{BB962C8B-B14F-4D97-AF65-F5344CB8AC3E}">
        <p14:creationId xmlns:p14="http://schemas.microsoft.com/office/powerpoint/2010/main" val="13743310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nterni.avcr.cz/miranda2/export/sitesavcr/data.avcr.cz/interni/Dokumenty/logo/ZNACKA-CZE/zakladni-verze/PNG/AVCR_zakladni_znacka_CZ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73" y="196375"/>
            <a:ext cx="1285907" cy="3447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nice 8"/>
          <p:cNvCxnSpPr/>
          <p:nvPr/>
        </p:nvCxnSpPr>
        <p:spPr>
          <a:xfrm flipV="1">
            <a:off x="606164" y="617220"/>
            <a:ext cx="7886700" cy="38100"/>
          </a:xfrm>
          <a:prstGeom prst="line">
            <a:avLst/>
          </a:prstGeom>
          <a:ln w="10160"/>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fld id="{C17EE6DA-A286-43A2-9010-EEC046E09579}" type="slidenum">
              <a:rPr lang="cs-CZ" smtClean="0"/>
              <a:t>28</a:t>
            </a:fld>
            <a:endParaRPr lang="cs-CZ" dirty="0"/>
          </a:p>
        </p:txBody>
      </p:sp>
      <p:sp>
        <p:nvSpPr>
          <p:cNvPr id="6" name="Title 1">
            <a:extLst>
              <a:ext uri="{FF2B5EF4-FFF2-40B4-BE49-F238E27FC236}">
                <a16:creationId xmlns:a16="http://schemas.microsoft.com/office/drawing/2014/main" id="{69DCB0C6-5A9F-46C2-B4B2-F541A99FE544}"/>
              </a:ext>
            </a:extLst>
          </p:cNvPr>
          <p:cNvSpPr>
            <a:spLocks noGrp="1"/>
          </p:cNvSpPr>
          <p:nvPr>
            <p:ph type="title"/>
          </p:nvPr>
        </p:nvSpPr>
        <p:spPr>
          <a:xfrm>
            <a:off x="573373" y="810000"/>
            <a:ext cx="7886700" cy="574815"/>
          </a:xfrm>
        </p:spPr>
        <p:txBody>
          <a:bodyPr anchor="t" anchorCtr="0">
            <a:noAutofit/>
          </a:bodyPr>
          <a:lstStyle>
            <a:lvl1pPr>
              <a:defRPr sz="2400" b="1" baseline="0">
                <a:solidFill>
                  <a:srgbClr val="0072B6"/>
                </a:solidFill>
                <a:latin typeface="Arial" panose="020B0604020202020204" pitchFamily="34" charset="0"/>
                <a:cs typeface="Arial" panose="020B0604020202020204" pitchFamily="34" charset="0"/>
              </a:defRPr>
            </a:lvl1pPr>
          </a:lstStyle>
          <a:p>
            <a:pPr algn="ctr"/>
            <a:r>
              <a:rPr lang="cs-CZ" sz="2800" dirty="0"/>
              <a:t>Metodika M17+: Nástroje hodnocení</a:t>
            </a:r>
            <a:endParaRPr lang="en-US" sz="2800" dirty="0"/>
          </a:p>
        </p:txBody>
      </p:sp>
      <p:sp>
        <p:nvSpPr>
          <p:cNvPr id="8" name="Content Placeholder 2">
            <a:extLst>
              <a:ext uri="{FF2B5EF4-FFF2-40B4-BE49-F238E27FC236}">
                <a16:creationId xmlns:a16="http://schemas.microsoft.com/office/drawing/2014/main" id="{9B3EFFFE-5466-49CA-9153-1F19A29CD98C}"/>
              </a:ext>
            </a:extLst>
          </p:cNvPr>
          <p:cNvSpPr>
            <a:spLocks noGrp="1"/>
          </p:cNvSpPr>
          <p:nvPr>
            <p:ph idx="1"/>
          </p:nvPr>
        </p:nvSpPr>
        <p:spPr>
          <a:xfrm>
            <a:off x="698218" y="1380910"/>
            <a:ext cx="8116451" cy="5038975"/>
          </a:xfrm>
        </p:spPr>
        <p:txBody>
          <a:bodyPr>
            <a:noAutofit/>
          </a:bodyPr>
          <a:lstStyle>
            <a:lvl1pPr marL="228600" indent="-228600">
              <a:buClr>
                <a:srgbClr val="0072B6"/>
              </a:buClr>
              <a:buFont typeface="Calibri" panose="020F0502020204030204" pitchFamily="34" charset="0"/>
              <a:buChar char="-"/>
              <a:defRPr sz="1800"/>
            </a:lvl1pPr>
            <a:lvl2pPr marL="685800" indent="-228600">
              <a:buClr>
                <a:srgbClr val="0072B6"/>
              </a:buClr>
              <a:buFont typeface="Calibri" panose="020F0502020204030204" pitchFamily="34" charset="0"/>
              <a:buChar char="-"/>
              <a:defRPr/>
            </a:lvl2pPr>
            <a:lvl3pPr marL="1143000" indent="-228600">
              <a:buClr>
                <a:srgbClr val="0072B6"/>
              </a:buClr>
              <a:buFont typeface="Calibri" panose="020F0502020204030204" pitchFamily="34" charset="0"/>
              <a:buChar char="-"/>
              <a:defRPr/>
            </a:lvl3pPr>
            <a:lvl4pPr marL="1600200" indent="-228600">
              <a:buClr>
                <a:srgbClr val="0072B6"/>
              </a:buClr>
              <a:buFont typeface="Calibri" panose="020F0502020204030204" pitchFamily="34" charset="0"/>
              <a:buChar char="-"/>
              <a:defRPr/>
            </a:lvl4pPr>
            <a:lvl5pPr marL="2057400" indent="-228600">
              <a:buClr>
                <a:srgbClr val="0072B6"/>
              </a:buClr>
              <a:buFont typeface="Calibri" panose="020F0502020204030204" pitchFamily="34" charset="0"/>
              <a:buChar char="-"/>
              <a:defRPr/>
            </a:lvl5pPr>
          </a:lstStyle>
          <a:p>
            <a:pPr marL="0" indent="0">
              <a:lnSpc>
                <a:spcPct val="100000"/>
              </a:lnSpc>
              <a:spcBef>
                <a:spcPts val="0"/>
              </a:spcBef>
              <a:spcAft>
                <a:spcPts val="1200"/>
              </a:spcAft>
              <a:buNone/>
            </a:pPr>
            <a:r>
              <a:rPr lang="cs-CZ" sz="2400" b="1" dirty="0" err="1">
                <a:latin typeface="Arial" panose="020B0604020202020204" pitchFamily="34" charset="0"/>
                <a:cs typeface="Arial" panose="020B0604020202020204" pitchFamily="34" charset="0"/>
              </a:rPr>
              <a:t>Bibliometrická</a:t>
            </a:r>
            <a:r>
              <a:rPr lang="cs-CZ" sz="2400" b="1" dirty="0">
                <a:latin typeface="Arial" panose="020B0604020202020204" pitchFamily="34" charset="0"/>
                <a:cs typeface="Arial" panose="020B0604020202020204" pitchFamily="34" charset="0"/>
              </a:rPr>
              <a:t> analýza (M2) – </a:t>
            </a:r>
            <a:r>
              <a:rPr lang="cs-CZ" sz="2400" dirty="0">
                <a:latin typeface="Arial" panose="020B0604020202020204" pitchFamily="34" charset="0"/>
                <a:cs typeface="Arial" panose="020B0604020202020204" pitchFamily="34" charset="0"/>
              </a:rPr>
              <a:t>s ohledem na velikost posuzovaného celku (celá ČR).</a:t>
            </a:r>
          </a:p>
          <a:p>
            <a:pPr marL="0" indent="0">
              <a:lnSpc>
                <a:spcPct val="100000"/>
              </a:lnSpc>
              <a:spcBef>
                <a:spcPts val="0"/>
              </a:spcBef>
              <a:spcAft>
                <a:spcPts val="1200"/>
              </a:spcAft>
              <a:buNone/>
            </a:pPr>
            <a:r>
              <a:rPr lang="cs-CZ" sz="2400" b="1" dirty="0">
                <a:latin typeface="Arial" panose="020B0604020202020204" pitchFamily="34" charset="0"/>
                <a:cs typeface="Arial" panose="020B0604020202020204" pitchFamily="34" charset="0"/>
              </a:rPr>
              <a:t>Posouzení vybraných výsledků vzdálenými recenzemi (M1) – </a:t>
            </a:r>
            <a:r>
              <a:rPr lang="cs-CZ" sz="2400" dirty="0">
                <a:latin typeface="Arial" panose="020B0604020202020204" pitchFamily="34" charset="0"/>
                <a:cs typeface="Arial" panose="020B0604020202020204" pitchFamily="34" charset="0"/>
              </a:rPr>
              <a:t>určitá </a:t>
            </a:r>
            <a:r>
              <a:rPr lang="cs-CZ" sz="2400" u="sng" dirty="0">
                <a:latin typeface="Arial" panose="020B0604020202020204" pitchFamily="34" charset="0"/>
                <a:cs typeface="Arial" panose="020B0604020202020204" pitchFamily="34" charset="0"/>
              </a:rPr>
              <a:t>část výsledků se posuzuje metodou peer-</a:t>
            </a:r>
            <a:r>
              <a:rPr lang="cs-CZ" sz="2400" u="sng" dirty="0" err="1">
                <a:latin typeface="Arial" panose="020B0604020202020204" pitchFamily="34" charset="0"/>
                <a:cs typeface="Arial" panose="020B0604020202020204" pitchFamily="34" charset="0"/>
              </a:rPr>
              <a:t>review</a:t>
            </a:r>
            <a:r>
              <a:rPr lang="cs-CZ" sz="2400" dirty="0">
                <a:latin typeface="Arial" panose="020B0604020202020204" pitchFamily="34" charset="0"/>
                <a:cs typeface="Arial" panose="020B0604020202020204" pitchFamily="34" charset="0"/>
              </a:rPr>
              <a:t> a známkuje se.</a:t>
            </a:r>
          </a:p>
          <a:p>
            <a:pPr marL="0" indent="0">
              <a:lnSpc>
                <a:spcPct val="100000"/>
              </a:lnSpc>
              <a:spcBef>
                <a:spcPts val="0"/>
              </a:spcBef>
              <a:spcAft>
                <a:spcPts val="1200"/>
              </a:spcAft>
              <a:buNone/>
            </a:pPr>
            <a:r>
              <a:rPr lang="cs-CZ" sz="2400" b="1" dirty="0">
                <a:latin typeface="Arial" panose="020B0604020202020204" pitchFamily="34" charset="0"/>
                <a:cs typeface="Arial" panose="020B0604020202020204" pitchFamily="34" charset="0"/>
              </a:rPr>
              <a:t>Posouzení odborným panelem (M1 a M2) – </a:t>
            </a:r>
            <a:r>
              <a:rPr lang="cs-CZ" sz="2400" u="sng" dirty="0">
                <a:latin typeface="Arial" panose="020B0604020202020204" pitchFamily="34" charset="0"/>
                <a:cs typeface="Arial" panose="020B0604020202020204" pitchFamily="34" charset="0"/>
              </a:rPr>
              <a:t>pro všechny skupiny oborů</a:t>
            </a:r>
            <a:r>
              <a:rPr lang="cs-CZ" sz="2400" dirty="0">
                <a:latin typeface="Arial" panose="020B0604020202020204" pitchFamily="34" charset="0"/>
                <a:cs typeface="Arial" panose="020B0604020202020204" pitchFamily="34" charset="0"/>
              </a:rPr>
              <a:t> jsou ustaveny panely, které komentují </a:t>
            </a:r>
            <a:r>
              <a:rPr lang="cs-CZ" sz="2400" dirty="0" err="1">
                <a:latin typeface="Arial" panose="020B0604020202020204" pitchFamily="34" charset="0"/>
                <a:cs typeface="Arial" panose="020B0604020202020204" pitchFamily="34" charset="0"/>
              </a:rPr>
              <a:t>bibliometrii</a:t>
            </a:r>
            <a:r>
              <a:rPr lang="cs-CZ" sz="2400" dirty="0">
                <a:latin typeface="Arial" panose="020B0604020202020204" pitchFamily="34" charset="0"/>
                <a:cs typeface="Arial" panose="020B0604020202020204" pitchFamily="34" charset="0"/>
              </a:rPr>
              <a:t> i výsledky hodnocení vybraných výsledků. </a:t>
            </a:r>
          </a:p>
          <a:p>
            <a:pPr marL="0" indent="0">
              <a:lnSpc>
                <a:spcPct val="100000"/>
              </a:lnSpc>
              <a:spcBef>
                <a:spcPts val="0"/>
              </a:spcBef>
              <a:spcAft>
                <a:spcPts val="1200"/>
              </a:spcAft>
              <a:buNone/>
            </a:pPr>
            <a:r>
              <a:rPr lang="cs-CZ" sz="2400" dirty="0">
                <a:latin typeface="Arial" panose="020B0604020202020204" pitchFamily="34" charset="0"/>
                <a:cs typeface="Arial" panose="020B0604020202020204" pitchFamily="34" charset="0"/>
              </a:rPr>
              <a:t>Zástupci panelů se účastní i </a:t>
            </a:r>
            <a:r>
              <a:rPr lang="cs-CZ" sz="2400" b="1" u="sng" dirty="0">
                <a:latin typeface="Arial" panose="020B0604020202020204" pitchFamily="34" charset="0"/>
                <a:cs typeface="Arial" panose="020B0604020202020204" pitchFamily="34" charset="0"/>
              </a:rPr>
              <a:t>tripartit</a:t>
            </a:r>
            <a:r>
              <a:rPr lang="cs-CZ" sz="2400" dirty="0">
                <a:latin typeface="Arial" panose="020B0604020202020204" pitchFamily="34" charset="0"/>
                <a:cs typeface="Arial" panose="020B0604020202020204" pitchFamily="34" charset="0"/>
              </a:rPr>
              <a:t> (jednání úřadu vlády, </a:t>
            </a:r>
            <a:r>
              <a:rPr lang="cs-CZ" sz="2400" dirty="0" err="1">
                <a:latin typeface="Arial" panose="020B0604020202020204" pitchFamily="34" charset="0"/>
                <a:cs typeface="Arial" panose="020B0604020202020204" pitchFamily="34" charset="0"/>
              </a:rPr>
              <a:t>poskytovatela</a:t>
            </a:r>
            <a:r>
              <a:rPr lang="cs-CZ" sz="2400" dirty="0">
                <a:latin typeface="Arial" panose="020B0604020202020204" pitchFamily="34" charset="0"/>
                <a:cs typeface="Arial" panose="020B0604020202020204" pitchFamily="34" charset="0"/>
              </a:rPr>
              <a:t> a panelů), kde dochází k tzv. </a:t>
            </a:r>
            <a:r>
              <a:rPr lang="cs-CZ" sz="2400" b="1" u="sng" dirty="0">
                <a:latin typeface="Arial" panose="020B0604020202020204" pitchFamily="34" charset="0"/>
                <a:cs typeface="Arial" panose="020B0604020202020204" pitchFamily="34" charset="0"/>
              </a:rPr>
              <a:t>škálování</a:t>
            </a:r>
            <a:r>
              <a:rPr lang="cs-CZ" sz="2400" dirty="0">
                <a:latin typeface="Arial" panose="020B0604020202020204" pitchFamily="34" charset="0"/>
                <a:cs typeface="Arial" panose="020B0604020202020204" pitchFamily="34" charset="0"/>
              </a:rPr>
              <a:t> (tj. VO jsou zařazeny do některého z písmen stupnice A-D. </a:t>
            </a:r>
          </a:p>
          <a:p>
            <a:pPr marL="0" indent="0">
              <a:lnSpc>
                <a:spcPct val="100000"/>
              </a:lnSpc>
              <a:spcBef>
                <a:spcPts val="0"/>
              </a:spcBef>
              <a:spcAft>
                <a:spcPts val="1200"/>
              </a:spcAft>
              <a:buNone/>
            </a:pPr>
            <a:endParaRPr lang="cs-CZ" sz="2000" dirty="0">
              <a:latin typeface="Arial" panose="020B0604020202020204" pitchFamily="34" charset="0"/>
              <a:cs typeface="Arial" panose="020B0604020202020204" pitchFamily="34" charset="0"/>
            </a:endParaRPr>
          </a:p>
        </p:txBody>
      </p:sp>
      <p:pic>
        <p:nvPicPr>
          <p:cNvPr id="10" name="Obráze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0140" y="156803"/>
            <a:ext cx="579933" cy="392871"/>
          </a:xfrm>
          <a:prstGeom prst="rect">
            <a:avLst/>
          </a:prstGeom>
        </p:spPr>
      </p:pic>
    </p:spTree>
    <p:extLst>
      <p:ext uri="{BB962C8B-B14F-4D97-AF65-F5344CB8AC3E}">
        <p14:creationId xmlns:p14="http://schemas.microsoft.com/office/powerpoint/2010/main" val="21845671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nterni.avcr.cz/miranda2/export/sitesavcr/data.avcr.cz/interni/Dokumenty/logo/ZNACKA-CZE/zakladni-verze/PNG/AVCR_zakladni_znacka_CZ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73" y="196375"/>
            <a:ext cx="1285907" cy="3447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nice 8"/>
          <p:cNvCxnSpPr/>
          <p:nvPr/>
        </p:nvCxnSpPr>
        <p:spPr>
          <a:xfrm flipV="1">
            <a:off x="606164" y="617220"/>
            <a:ext cx="7886700" cy="38100"/>
          </a:xfrm>
          <a:prstGeom prst="line">
            <a:avLst/>
          </a:prstGeom>
          <a:ln w="10160"/>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fld id="{C17EE6DA-A286-43A2-9010-EEC046E09579}" type="slidenum">
              <a:rPr lang="cs-CZ" smtClean="0"/>
              <a:t>29</a:t>
            </a:fld>
            <a:endParaRPr lang="cs-CZ" dirty="0"/>
          </a:p>
        </p:txBody>
      </p:sp>
      <p:sp>
        <p:nvSpPr>
          <p:cNvPr id="6" name="Title 1">
            <a:extLst>
              <a:ext uri="{FF2B5EF4-FFF2-40B4-BE49-F238E27FC236}">
                <a16:creationId xmlns:a16="http://schemas.microsoft.com/office/drawing/2014/main" id="{69DCB0C6-5A9F-46C2-B4B2-F541A99FE544}"/>
              </a:ext>
            </a:extLst>
          </p:cNvPr>
          <p:cNvSpPr>
            <a:spLocks noGrp="1"/>
          </p:cNvSpPr>
          <p:nvPr>
            <p:ph type="title"/>
          </p:nvPr>
        </p:nvSpPr>
        <p:spPr>
          <a:xfrm>
            <a:off x="573373" y="810000"/>
            <a:ext cx="7886700" cy="574815"/>
          </a:xfrm>
        </p:spPr>
        <p:txBody>
          <a:bodyPr anchor="t" anchorCtr="0">
            <a:noAutofit/>
          </a:bodyPr>
          <a:lstStyle>
            <a:lvl1pPr>
              <a:defRPr sz="2400" b="1" baseline="0">
                <a:solidFill>
                  <a:srgbClr val="0072B6"/>
                </a:solidFill>
                <a:latin typeface="Arial" panose="020B0604020202020204" pitchFamily="34" charset="0"/>
                <a:cs typeface="Arial" panose="020B0604020202020204" pitchFamily="34" charset="0"/>
              </a:defRPr>
            </a:lvl1pPr>
          </a:lstStyle>
          <a:p>
            <a:pPr algn="ctr"/>
            <a:r>
              <a:rPr lang="cs-CZ" sz="2800" dirty="0"/>
              <a:t>Metodika M17+: Moduly č. 1-5</a:t>
            </a:r>
            <a:endParaRPr lang="en-US" sz="2800" dirty="0"/>
          </a:p>
        </p:txBody>
      </p:sp>
      <p:sp>
        <p:nvSpPr>
          <p:cNvPr id="8" name="Content Placeholder 2">
            <a:extLst>
              <a:ext uri="{FF2B5EF4-FFF2-40B4-BE49-F238E27FC236}">
                <a16:creationId xmlns:a16="http://schemas.microsoft.com/office/drawing/2014/main" id="{9B3EFFFE-5466-49CA-9153-1F19A29CD98C}"/>
              </a:ext>
            </a:extLst>
          </p:cNvPr>
          <p:cNvSpPr>
            <a:spLocks noGrp="1"/>
          </p:cNvSpPr>
          <p:nvPr>
            <p:ph idx="1"/>
          </p:nvPr>
        </p:nvSpPr>
        <p:spPr>
          <a:xfrm>
            <a:off x="698218" y="1380910"/>
            <a:ext cx="8116451" cy="5038975"/>
          </a:xfrm>
        </p:spPr>
        <p:txBody>
          <a:bodyPr>
            <a:noAutofit/>
          </a:bodyPr>
          <a:lstStyle>
            <a:lvl1pPr marL="228600" indent="-228600">
              <a:buClr>
                <a:srgbClr val="0072B6"/>
              </a:buClr>
              <a:buFont typeface="Calibri" panose="020F0502020204030204" pitchFamily="34" charset="0"/>
              <a:buChar char="-"/>
              <a:defRPr sz="1800"/>
            </a:lvl1pPr>
            <a:lvl2pPr marL="685800" indent="-228600">
              <a:buClr>
                <a:srgbClr val="0072B6"/>
              </a:buClr>
              <a:buFont typeface="Calibri" panose="020F0502020204030204" pitchFamily="34" charset="0"/>
              <a:buChar char="-"/>
              <a:defRPr/>
            </a:lvl2pPr>
            <a:lvl3pPr marL="1143000" indent="-228600">
              <a:buClr>
                <a:srgbClr val="0072B6"/>
              </a:buClr>
              <a:buFont typeface="Calibri" panose="020F0502020204030204" pitchFamily="34" charset="0"/>
              <a:buChar char="-"/>
              <a:defRPr/>
            </a:lvl3pPr>
            <a:lvl4pPr marL="1600200" indent="-228600">
              <a:buClr>
                <a:srgbClr val="0072B6"/>
              </a:buClr>
              <a:buFont typeface="Calibri" panose="020F0502020204030204" pitchFamily="34" charset="0"/>
              <a:buChar char="-"/>
              <a:defRPr/>
            </a:lvl4pPr>
            <a:lvl5pPr marL="2057400" indent="-228600">
              <a:buClr>
                <a:srgbClr val="0072B6"/>
              </a:buClr>
              <a:buFont typeface="Calibri" panose="020F0502020204030204" pitchFamily="34" charset="0"/>
              <a:buChar char="-"/>
              <a:defRPr/>
            </a:lvl5pPr>
          </a:lstStyle>
          <a:p>
            <a:pPr marL="0" indent="0">
              <a:lnSpc>
                <a:spcPct val="100000"/>
              </a:lnSpc>
              <a:spcBef>
                <a:spcPts val="0"/>
              </a:spcBef>
              <a:spcAft>
                <a:spcPts val="1200"/>
              </a:spcAft>
              <a:buNone/>
            </a:pPr>
            <a:r>
              <a:rPr lang="cs-CZ" sz="2400" b="1" dirty="0">
                <a:latin typeface="Arial" panose="020B0604020202020204" pitchFamily="34" charset="0"/>
                <a:cs typeface="Arial" panose="020B0604020202020204" pitchFamily="34" charset="0"/>
              </a:rPr>
              <a:t>Modul č.1: </a:t>
            </a:r>
            <a:r>
              <a:rPr lang="cs-CZ" sz="2400" dirty="0">
                <a:latin typeface="Arial" panose="020B0604020202020204" pitchFamily="34" charset="0"/>
                <a:cs typeface="Arial" panose="020B0604020202020204" pitchFamily="34" charset="0"/>
              </a:rPr>
              <a:t>Posouzení vybraných výsledků hodnotiteli formou vzdálených recenzí (zcela analogicky I. fázi hodnocení AV ČR)</a:t>
            </a:r>
          </a:p>
          <a:p>
            <a:pPr marL="0" indent="0">
              <a:lnSpc>
                <a:spcPct val="100000"/>
              </a:lnSpc>
              <a:spcBef>
                <a:spcPts val="0"/>
              </a:spcBef>
              <a:spcAft>
                <a:spcPts val="1200"/>
              </a:spcAft>
              <a:buNone/>
            </a:pPr>
            <a:r>
              <a:rPr lang="cs-CZ" sz="2400" b="1" dirty="0">
                <a:latin typeface="Arial" panose="020B0604020202020204" pitchFamily="34" charset="0"/>
                <a:cs typeface="Arial" panose="020B0604020202020204" pitchFamily="34" charset="0"/>
              </a:rPr>
              <a:t>Modu č. 2: </a:t>
            </a:r>
            <a:r>
              <a:rPr lang="cs-CZ" sz="2400" dirty="0" err="1">
                <a:latin typeface="Arial" panose="020B0604020202020204" pitchFamily="34" charset="0"/>
                <a:cs typeface="Arial" panose="020B0604020202020204" pitchFamily="34" charset="0"/>
              </a:rPr>
              <a:t>Bibliometrická</a:t>
            </a:r>
            <a:r>
              <a:rPr lang="cs-CZ" sz="2400" dirty="0">
                <a:latin typeface="Arial" panose="020B0604020202020204" pitchFamily="34" charset="0"/>
                <a:cs typeface="Arial" panose="020B0604020202020204" pitchFamily="34" charset="0"/>
              </a:rPr>
              <a:t> analýza všech výsledků, rozdělení do </a:t>
            </a:r>
            <a:r>
              <a:rPr lang="cs-CZ" sz="2400" dirty="0" err="1">
                <a:latin typeface="Arial" panose="020B0604020202020204" pitchFamily="34" charset="0"/>
                <a:cs typeface="Arial" panose="020B0604020202020204" pitchFamily="34" charset="0"/>
              </a:rPr>
              <a:t>kvartilů</a:t>
            </a:r>
            <a:r>
              <a:rPr lang="cs-CZ" sz="2400" dirty="0">
                <a:latin typeface="Arial" panose="020B0604020202020204" pitchFamily="34" charset="0"/>
                <a:cs typeface="Arial" panose="020B0604020202020204" pitchFamily="34" charset="0"/>
              </a:rPr>
              <a:t> a horního decilu, porovnání se světem, EU15 a ČR</a:t>
            </a:r>
          </a:p>
          <a:p>
            <a:pPr marL="0" indent="0">
              <a:lnSpc>
                <a:spcPct val="100000"/>
              </a:lnSpc>
              <a:spcBef>
                <a:spcPts val="0"/>
              </a:spcBef>
              <a:spcAft>
                <a:spcPts val="1200"/>
              </a:spcAft>
              <a:buNone/>
            </a:pPr>
            <a:r>
              <a:rPr lang="cs-CZ" sz="2400" b="1" dirty="0">
                <a:latin typeface="Arial" panose="020B0604020202020204" pitchFamily="34" charset="0"/>
                <a:cs typeface="Arial" panose="020B0604020202020204" pitchFamily="34" charset="0"/>
              </a:rPr>
              <a:t>Modul č. 3-5: </a:t>
            </a:r>
            <a:r>
              <a:rPr lang="cs-CZ" sz="2400" dirty="0">
                <a:latin typeface="Arial" panose="020B0604020202020204" pitchFamily="34" charset="0"/>
                <a:cs typeface="Arial" panose="020B0604020202020204" pitchFamily="34" charset="0"/>
              </a:rPr>
              <a:t>společenský význam, </a:t>
            </a:r>
            <a:r>
              <a:rPr lang="cs-CZ" sz="2400" dirty="0" err="1">
                <a:latin typeface="Arial" panose="020B0604020202020204" pitchFamily="34" charset="0"/>
                <a:cs typeface="Arial" panose="020B0604020202020204" pitchFamily="34" charset="0"/>
              </a:rPr>
              <a:t>viabilita</a:t>
            </a:r>
            <a:r>
              <a:rPr lang="cs-CZ" sz="2400" dirty="0">
                <a:latin typeface="Arial" panose="020B0604020202020204" pitchFamily="34" charset="0"/>
                <a:cs typeface="Arial" panose="020B0604020202020204" pitchFamily="34" charset="0"/>
              </a:rPr>
              <a:t>, strategie a koncepce. Řeší se návštěvou MEP (Mezinárodních Evaluačních Panelů) na místě nebo dálkově. </a:t>
            </a:r>
          </a:p>
          <a:p>
            <a:pPr marL="0" indent="0">
              <a:lnSpc>
                <a:spcPct val="100000"/>
              </a:lnSpc>
              <a:spcBef>
                <a:spcPts val="0"/>
              </a:spcBef>
              <a:spcAft>
                <a:spcPts val="1200"/>
              </a:spcAft>
              <a:buNone/>
            </a:pPr>
            <a:endParaRPr lang="cs-CZ" sz="2000" dirty="0">
              <a:latin typeface="Arial" panose="020B0604020202020204" pitchFamily="34" charset="0"/>
              <a:cs typeface="Arial" panose="020B0604020202020204" pitchFamily="34" charset="0"/>
            </a:endParaRPr>
          </a:p>
        </p:txBody>
      </p:sp>
      <p:pic>
        <p:nvPicPr>
          <p:cNvPr id="10" name="Obráze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0140" y="156803"/>
            <a:ext cx="579933" cy="392871"/>
          </a:xfrm>
          <a:prstGeom prst="rect">
            <a:avLst/>
          </a:prstGeom>
        </p:spPr>
      </p:pic>
    </p:spTree>
    <p:extLst>
      <p:ext uri="{BB962C8B-B14F-4D97-AF65-F5344CB8AC3E}">
        <p14:creationId xmlns:p14="http://schemas.microsoft.com/office/powerpoint/2010/main" val="2374405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nterni.avcr.cz/miranda2/export/sitesavcr/data.avcr.cz/interni/Dokumenty/logo/ZNACKA-CZE/zakladni-verze/PNG/AVCR_zakladni_znacka_CZ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73" y="196375"/>
            <a:ext cx="1285907" cy="3447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nice 8"/>
          <p:cNvCxnSpPr/>
          <p:nvPr/>
        </p:nvCxnSpPr>
        <p:spPr>
          <a:xfrm flipV="1">
            <a:off x="606164" y="617220"/>
            <a:ext cx="7886700" cy="38100"/>
          </a:xfrm>
          <a:prstGeom prst="line">
            <a:avLst/>
          </a:prstGeom>
          <a:ln w="10160"/>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fld id="{C17EE6DA-A286-43A2-9010-EEC046E09579}" type="slidenum">
              <a:rPr lang="cs-CZ" smtClean="0"/>
              <a:t>3</a:t>
            </a:fld>
            <a:endParaRPr lang="cs-CZ" dirty="0"/>
          </a:p>
        </p:txBody>
      </p:sp>
      <p:sp>
        <p:nvSpPr>
          <p:cNvPr id="6" name="Title 1">
            <a:extLst>
              <a:ext uri="{FF2B5EF4-FFF2-40B4-BE49-F238E27FC236}">
                <a16:creationId xmlns:a16="http://schemas.microsoft.com/office/drawing/2014/main" id="{69DCB0C6-5A9F-46C2-B4B2-F541A99FE544}"/>
              </a:ext>
            </a:extLst>
          </p:cNvPr>
          <p:cNvSpPr>
            <a:spLocks noGrp="1"/>
          </p:cNvSpPr>
          <p:nvPr>
            <p:ph type="title"/>
          </p:nvPr>
        </p:nvSpPr>
        <p:spPr>
          <a:xfrm>
            <a:off x="573373" y="659241"/>
            <a:ext cx="7886700" cy="853126"/>
          </a:xfrm>
        </p:spPr>
        <p:txBody>
          <a:bodyPr anchor="t" anchorCtr="0">
            <a:noAutofit/>
          </a:bodyPr>
          <a:lstStyle>
            <a:lvl1pPr>
              <a:defRPr sz="2400" b="1" baseline="0">
                <a:solidFill>
                  <a:srgbClr val="0072B6"/>
                </a:solidFill>
                <a:latin typeface="Arial" panose="020B0604020202020204" pitchFamily="34" charset="0"/>
                <a:cs typeface="Arial" panose="020B0604020202020204" pitchFamily="34" charset="0"/>
              </a:defRPr>
            </a:lvl1pPr>
          </a:lstStyle>
          <a:p>
            <a:pPr algn="ctr"/>
            <a:r>
              <a:rPr lang="cs-CZ" sz="3200" dirty="0"/>
              <a:t>Typy výzkumu</a:t>
            </a:r>
            <a:endParaRPr lang="en-US" sz="2000" dirty="0"/>
          </a:p>
        </p:txBody>
      </p:sp>
      <p:sp>
        <p:nvSpPr>
          <p:cNvPr id="8" name="Zástupný obsah 2">
            <a:extLst>
              <a:ext uri="{FF2B5EF4-FFF2-40B4-BE49-F238E27FC236}">
                <a16:creationId xmlns:a16="http://schemas.microsoft.com/office/drawing/2014/main" id="{9538EACB-0FD4-4E29-9D54-0C12E851BCAF}"/>
              </a:ext>
            </a:extLst>
          </p:cNvPr>
          <p:cNvSpPr>
            <a:spLocks noGrp="1"/>
          </p:cNvSpPr>
          <p:nvPr>
            <p:ph sz="half" idx="1"/>
          </p:nvPr>
        </p:nvSpPr>
        <p:spPr>
          <a:xfrm>
            <a:off x="503862" y="1391449"/>
            <a:ext cx="4055777" cy="5547401"/>
          </a:xfrm>
        </p:spPr>
        <p:txBody>
          <a:bodyPr>
            <a:normAutofit/>
          </a:bodyPr>
          <a:lstStyle/>
          <a:p>
            <a:pPr marL="0" indent="0">
              <a:lnSpc>
                <a:spcPct val="70000"/>
              </a:lnSpc>
              <a:buNone/>
            </a:pPr>
            <a:r>
              <a:rPr lang="cs-CZ" b="1" dirty="0"/>
              <a:t>Základní výzkum </a:t>
            </a:r>
            <a:r>
              <a:rPr lang="cs-CZ" dirty="0"/>
              <a:t>– práce jejímž cílem je primárně </a:t>
            </a:r>
            <a:r>
              <a:rPr lang="cs-CZ" u="sng" dirty="0"/>
              <a:t>nové poznání. </a:t>
            </a:r>
            <a:endParaRPr lang="cs-CZ" dirty="0"/>
          </a:p>
          <a:p>
            <a:pPr marL="0" indent="0">
              <a:buNone/>
            </a:pPr>
            <a:r>
              <a:rPr lang="cs-CZ" sz="2000" dirty="0"/>
              <a:t>Nejsou zde další cíle směřující k využití pro společnost, důležitou roli zde hraje zvědavost. Často se zavádí také pojem „orientovaný výzkum“, kde tento cíl je obecně definován. Doba pro využití je však velmi dlouhá (10 let nebo i více)</a:t>
            </a:r>
          </a:p>
          <a:p>
            <a:pPr marL="0" indent="0">
              <a:buNone/>
            </a:pPr>
            <a:r>
              <a:rPr lang="cs-CZ" sz="2000" dirty="0"/>
              <a:t>Výsledky jsou většinou </a:t>
            </a:r>
            <a:r>
              <a:rPr lang="cs-CZ" sz="2000" u="sng" dirty="0"/>
              <a:t>publikovány v časopisech</a:t>
            </a:r>
            <a:r>
              <a:rPr lang="cs-CZ" sz="2000" dirty="0"/>
              <a:t> a využívány vědeckou komunitou k dalšímu výzkumu. Mohou být i patentovány nebo přímo komerčně využity (v malém rozsahu). </a:t>
            </a:r>
          </a:p>
          <a:p>
            <a:pPr marL="0" indent="0">
              <a:buNone/>
            </a:pPr>
            <a:r>
              <a:rPr lang="cs-CZ" sz="2000" dirty="0"/>
              <a:t>Publikace jsou obvykle hodnoceny podle </a:t>
            </a:r>
            <a:r>
              <a:rPr lang="cs-CZ" sz="2000" u="sng" dirty="0"/>
              <a:t>přínosu k poznání</a:t>
            </a:r>
            <a:r>
              <a:rPr lang="cs-CZ" sz="2000" dirty="0"/>
              <a:t>.</a:t>
            </a:r>
          </a:p>
        </p:txBody>
      </p:sp>
      <p:sp>
        <p:nvSpPr>
          <p:cNvPr id="11" name="Zástupný obsah 3">
            <a:extLst>
              <a:ext uri="{FF2B5EF4-FFF2-40B4-BE49-F238E27FC236}">
                <a16:creationId xmlns:a16="http://schemas.microsoft.com/office/drawing/2014/main" id="{A18FD7B4-9A70-429F-879E-16701FC9B2B4}"/>
              </a:ext>
            </a:extLst>
          </p:cNvPr>
          <p:cNvSpPr txBox="1">
            <a:spLocks/>
          </p:cNvSpPr>
          <p:nvPr/>
        </p:nvSpPr>
        <p:spPr>
          <a:xfrm>
            <a:off x="4730742" y="1348673"/>
            <a:ext cx="4000499" cy="52285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r>
              <a:rPr lang="cs-CZ" b="1" dirty="0"/>
              <a:t>Aplikovaný výzkum </a:t>
            </a:r>
            <a:r>
              <a:rPr lang="cs-CZ" dirty="0"/>
              <a:t>– práce, jejímž cílem je získání nových poznatků, které by vedly </a:t>
            </a:r>
            <a:r>
              <a:rPr lang="cs-CZ" u="sng" dirty="0"/>
              <a:t>k vývoji aplikací pro lidskou společnost.</a:t>
            </a:r>
          </a:p>
          <a:p>
            <a:pPr marL="0" indent="0">
              <a:buNone/>
            </a:pPr>
            <a:r>
              <a:rPr lang="cs-CZ" sz="2000" dirty="0"/>
              <a:t>Výsledky jsou často </a:t>
            </a:r>
            <a:r>
              <a:rPr lang="cs-CZ" sz="2000" u="sng" dirty="0"/>
              <a:t>komerčně využity</a:t>
            </a:r>
            <a:r>
              <a:rPr lang="cs-CZ" sz="2000" dirty="0"/>
              <a:t>, mohou být patentovány nebo publikovány.  Pokud jsou publikovány, jsou obvykle hodnoceny podle  </a:t>
            </a:r>
            <a:r>
              <a:rPr lang="cs-CZ" sz="2000" u="sng" dirty="0"/>
              <a:t>společenského významu.</a:t>
            </a:r>
          </a:p>
          <a:p>
            <a:pPr marL="0" indent="0">
              <a:buNone/>
            </a:pPr>
            <a:r>
              <a:rPr lang="cs-CZ" sz="2000" dirty="0"/>
              <a:t>Ještě se odlišuje „experimentální vývoj, ale jeho hodnocením se nebudeme zbývat.</a:t>
            </a:r>
          </a:p>
        </p:txBody>
      </p:sp>
      <p:sp>
        <p:nvSpPr>
          <p:cNvPr id="3" name="Obdélník 2">
            <a:extLst>
              <a:ext uri="{FF2B5EF4-FFF2-40B4-BE49-F238E27FC236}">
                <a16:creationId xmlns:a16="http://schemas.microsoft.com/office/drawing/2014/main" id="{C1C6F998-2258-4A44-9114-6FD31A896A8D}"/>
              </a:ext>
            </a:extLst>
          </p:cNvPr>
          <p:cNvSpPr/>
          <p:nvPr/>
        </p:nvSpPr>
        <p:spPr>
          <a:xfrm>
            <a:off x="444842" y="1267326"/>
            <a:ext cx="4000500" cy="53942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a:extLst>
              <a:ext uri="{FF2B5EF4-FFF2-40B4-BE49-F238E27FC236}">
                <a16:creationId xmlns:a16="http://schemas.microsoft.com/office/drawing/2014/main" id="{1CEA9BE1-B90B-4B46-8DA0-8EC0087F869F}"/>
              </a:ext>
            </a:extLst>
          </p:cNvPr>
          <p:cNvSpPr/>
          <p:nvPr/>
        </p:nvSpPr>
        <p:spPr>
          <a:xfrm>
            <a:off x="4698661" y="1267325"/>
            <a:ext cx="3941478" cy="53942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0140" y="156803"/>
            <a:ext cx="579933" cy="392871"/>
          </a:xfrm>
          <a:prstGeom prst="rect">
            <a:avLst/>
          </a:prstGeom>
        </p:spPr>
      </p:pic>
    </p:spTree>
    <p:extLst>
      <p:ext uri="{BB962C8B-B14F-4D97-AF65-F5344CB8AC3E}">
        <p14:creationId xmlns:p14="http://schemas.microsoft.com/office/powerpoint/2010/main" val="15771835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nterni.avcr.cz/miranda2/export/sitesavcr/data.avcr.cz/interni/Dokumenty/logo/ZNACKA-CZE/zakladni-verze/PNG/AVCR_zakladni_znacka_CZ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73" y="196375"/>
            <a:ext cx="1285907" cy="3447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nice 8"/>
          <p:cNvCxnSpPr/>
          <p:nvPr/>
        </p:nvCxnSpPr>
        <p:spPr>
          <a:xfrm flipV="1">
            <a:off x="606164" y="617220"/>
            <a:ext cx="7886700" cy="38100"/>
          </a:xfrm>
          <a:prstGeom prst="line">
            <a:avLst/>
          </a:prstGeom>
          <a:ln w="10160"/>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fld id="{C17EE6DA-A286-43A2-9010-EEC046E09579}" type="slidenum">
              <a:rPr lang="cs-CZ" smtClean="0"/>
              <a:t>30</a:t>
            </a:fld>
            <a:endParaRPr lang="cs-CZ" dirty="0"/>
          </a:p>
        </p:txBody>
      </p:sp>
      <p:sp>
        <p:nvSpPr>
          <p:cNvPr id="6" name="Title 1">
            <a:extLst>
              <a:ext uri="{FF2B5EF4-FFF2-40B4-BE49-F238E27FC236}">
                <a16:creationId xmlns:a16="http://schemas.microsoft.com/office/drawing/2014/main" id="{69DCB0C6-5A9F-46C2-B4B2-F541A99FE544}"/>
              </a:ext>
            </a:extLst>
          </p:cNvPr>
          <p:cNvSpPr>
            <a:spLocks noGrp="1"/>
          </p:cNvSpPr>
          <p:nvPr>
            <p:ph type="title"/>
          </p:nvPr>
        </p:nvSpPr>
        <p:spPr>
          <a:xfrm>
            <a:off x="573373" y="810000"/>
            <a:ext cx="7886700" cy="574815"/>
          </a:xfrm>
        </p:spPr>
        <p:txBody>
          <a:bodyPr anchor="t" anchorCtr="0">
            <a:noAutofit/>
          </a:bodyPr>
          <a:lstStyle>
            <a:lvl1pPr>
              <a:defRPr sz="2400" b="1" baseline="0">
                <a:solidFill>
                  <a:srgbClr val="0072B6"/>
                </a:solidFill>
                <a:latin typeface="Arial" panose="020B0604020202020204" pitchFamily="34" charset="0"/>
                <a:cs typeface="Arial" panose="020B0604020202020204" pitchFamily="34" charset="0"/>
              </a:defRPr>
            </a:lvl1pPr>
          </a:lstStyle>
          <a:p>
            <a:pPr algn="ctr"/>
            <a:r>
              <a:rPr lang="cs-CZ" dirty="0"/>
              <a:t>Metodika M17+, Modul 1</a:t>
            </a:r>
            <a:endParaRPr lang="en-US" dirty="0"/>
          </a:p>
        </p:txBody>
      </p:sp>
      <p:sp>
        <p:nvSpPr>
          <p:cNvPr id="8" name="Content Placeholder 2">
            <a:extLst>
              <a:ext uri="{FF2B5EF4-FFF2-40B4-BE49-F238E27FC236}">
                <a16:creationId xmlns:a16="http://schemas.microsoft.com/office/drawing/2014/main" id="{9B3EFFFE-5466-49CA-9153-1F19A29CD98C}"/>
              </a:ext>
            </a:extLst>
          </p:cNvPr>
          <p:cNvSpPr>
            <a:spLocks noGrp="1"/>
          </p:cNvSpPr>
          <p:nvPr>
            <p:ph idx="1"/>
          </p:nvPr>
        </p:nvSpPr>
        <p:spPr>
          <a:xfrm>
            <a:off x="753450" y="1203163"/>
            <a:ext cx="8116451" cy="5038975"/>
          </a:xfrm>
        </p:spPr>
        <p:txBody>
          <a:bodyPr>
            <a:noAutofit/>
          </a:bodyPr>
          <a:lstStyle>
            <a:lvl1pPr marL="228600" indent="-228600">
              <a:buClr>
                <a:srgbClr val="0072B6"/>
              </a:buClr>
              <a:buFont typeface="Calibri" panose="020F0502020204030204" pitchFamily="34" charset="0"/>
              <a:buChar char="-"/>
              <a:defRPr sz="1800"/>
            </a:lvl1pPr>
            <a:lvl2pPr marL="685800" indent="-228600">
              <a:buClr>
                <a:srgbClr val="0072B6"/>
              </a:buClr>
              <a:buFont typeface="Calibri" panose="020F0502020204030204" pitchFamily="34" charset="0"/>
              <a:buChar char="-"/>
              <a:defRPr/>
            </a:lvl2pPr>
            <a:lvl3pPr marL="1143000" indent="-228600">
              <a:buClr>
                <a:srgbClr val="0072B6"/>
              </a:buClr>
              <a:buFont typeface="Calibri" panose="020F0502020204030204" pitchFamily="34" charset="0"/>
              <a:buChar char="-"/>
              <a:defRPr/>
            </a:lvl3pPr>
            <a:lvl4pPr marL="1600200" indent="-228600">
              <a:buClr>
                <a:srgbClr val="0072B6"/>
              </a:buClr>
              <a:buFont typeface="Calibri" panose="020F0502020204030204" pitchFamily="34" charset="0"/>
              <a:buChar char="-"/>
              <a:defRPr/>
            </a:lvl4pPr>
            <a:lvl5pPr marL="2057400" indent="-228600">
              <a:buClr>
                <a:srgbClr val="0072B6"/>
              </a:buClr>
              <a:buFont typeface="Calibri" panose="020F0502020204030204" pitchFamily="34" charset="0"/>
              <a:buChar char="-"/>
              <a:defRPr/>
            </a:lvl5pPr>
          </a:lstStyle>
          <a:p>
            <a:pPr marL="0" indent="0">
              <a:lnSpc>
                <a:spcPct val="100000"/>
              </a:lnSpc>
              <a:spcBef>
                <a:spcPts val="0"/>
              </a:spcBef>
              <a:buNone/>
            </a:pPr>
            <a:r>
              <a:rPr lang="cs-CZ" sz="2000" u="sng" dirty="0">
                <a:latin typeface="Arial" panose="020B0604020202020204" pitchFamily="34" charset="0"/>
                <a:cs typeface="Arial" panose="020B0604020202020204" pitchFamily="34" charset="0"/>
              </a:rPr>
              <a:t>Výsledky vybírají výzkumné organizace </a:t>
            </a:r>
            <a:r>
              <a:rPr lang="cs-CZ" sz="2000" dirty="0">
                <a:latin typeface="Arial" panose="020B0604020202020204" pitchFamily="34" charset="0"/>
                <a:cs typeface="Arial" panose="020B0604020202020204" pitchFamily="34" charset="0"/>
              </a:rPr>
              <a:t>(VO) na 10 mil DKRVO je to 1 výsledek a k tomu se přidává 5% </a:t>
            </a:r>
            <a:r>
              <a:rPr lang="cs-CZ" sz="2000" dirty="0" err="1">
                <a:latin typeface="Arial" panose="020B0604020202020204" pitchFamily="34" charset="0"/>
                <a:cs typeface="Arial" panose="020B0604020202020204" pitchFamily="34" charset="0"/>
              </a:rPr>
              <a:t>nebibliometrických</a:t>
            </a:r>
            <a:r>
              <a:rPr lang="cs-CZ" sz="2000" dirty="0">
                <a:latin typeface="Arial" panose="020B0604020202020204" pitchFamily="34" charset="0"/>
                <a:cs typeface="Arial" panose="020B0604020202020204" pitchFamily="34" charset="0"/>
              </a:rPr>
              <a:t> výsledků z </a:t>
            </a:r>
            <a:r>
              <a:rPr lang="cs-CZ" sz="2000" dirty="0" err="1">
                <a:latin typeface="Arial" panose="020B0604020202020204" pitchFamily="34" charset="0"/>
                <a:cs typeface="Arial" panose="020B0604020202020204" pitchFamily="34" charset="0"/>
              </a:rPr>
              <a:t>RIVu</a:t>
            </a:r>
            <a:r>
              <a:rPr lang="cs-CZ" sz="2000" dirty="0">
                <a:latin typeface="Arial" panose="020B0604020202020204" pitchFamily="34" charset="0"/>
                <a:cs typeface="Arial" panose="020B0604020202020204" pitchFamily="34" charset="0"/>
              </a:rPr>
              <a:t>; vybrané výsledky se vkládají do tzv. </a:t>
            </a:r>
            <a:r>
              <a:rPr lang="cs-CZ" sz="2000" u="sng" dirty="0">
                <a:latin typeface="Arial" panose="020B0604020202020204" pitchFamily="34" charset="0"/>
                <a:cs typeface="Arial" panose="020B0604020202020204" pitchFamily="34" charset="0"/>
              </a:rPr>
              <a:t>SKV aplikace</a:t>
            </a:r>
            <a:r>
              <a:rPr lang="cs-CZ" sz="2000" dirty="0">
                <a:latin typeface="Arial" panose="020B0604020202020204" pitchFamily="34" charset="0"/>
                <a:cs typeface="Arial" panose="020B0604020202020204" pitchFamily="34" charset="0"/>
              </a:rPr>
              <a:t>, kde jsou také seznamy hodnotitelů a jejich charakteristiky, seznamy členů panelů (pro každou skupinu oborů je 1 panel, pro každý obor je 1 garant). </a:t>
            </a:r>
          </a:p>
          <a:p>
            <a:pPr marL="0" indent="0">
              <a:lnSpc>
                <a:spcPct val="100000"/>
              </a:lnSpc>
              <a:spcBef>
                <a:spcPts val="0"/>
              </a:spcBef>
              <a:buNone/>
            </a:pPr>
            <a:endParaRPr lang="cs-CZ" sz="2000" dirty="0">
              <a:latin typeface="Arial" panose="020B0604020202020204" pitchFamily="34" charset="0"/>
              <a:cs typeface="Arial" panose="020B0604020202020204" pitchFamily="34" charset="0"/>
            </a:endParaRPr>
          </a:p>
          <a:p>
            <a:pPr marL="0" indent="0">
              <a:lnSpc>
                <a:spcPct val="100000"/>
              </a:lnSpc>
              <a:spcBef>
                <a:spcPts val="0"/>
              </a:spcBef>
              <a:buNone/>
            </a:pPr>
            <a:r>
              <a:rPr lang="cs-CZ" sz="2000" u="sng" dirty="0">
                <a:latin typeface="Arial" panose="020B0604020202020204" pitchFamily="34" charset="0"/>
                <a:cs typeface="Arial" panose="020B0604020202020204" pitchFamily="34" charset="0"/>
              </a:rPr>
              <a:t>Internetová aplikace </a:t>
            </a:r>
            <a:r>
              <a:rPr lang="cs-CZ" sz="2000" dirty="0">
                <a:latin typeface="Arial" panose="020B0604020202020204" pitchFamily="34" charset="0"/>
                <a:cs typeface="Arial" panose="020B0604020202020204" pitchFamily="34" charset="0"/>
              </a:rPr>
              <a:t>je velmi podobná jako v AV ČR, </a:t>
            </a:r>
            <a:r>
              <a:rPr lang="cs-CZ" sz="2000" u="sng" dirty="0">
                <a:latin typeface="Arial" panose="020B0604020202020204" pitchFamily="34" charset="0"/>
                <a:cs typeface="Arial" panose="020B0604020202020204" pitchFamily="34" charset="0"/>
              </a:rPr>
              <a:t>hodnotitelé jsou navrhováni VO</a:t>
            </a:r>
            <a:r>
              <a:rPr lang="cs-CZ" sz="2000" dirty="0">
                <a:latin typeface="Arial" panose="020B0604020202020204" pitchFamily="34" charset="0"/>
                <a:cs typeface="Arial" panose="020B0604020202020204" pitchFamily="34" charset="0"/>
              </a:rPr>
              <a:t> a odsouhlasení RVVI, stejně tak </a:t>
            </a:r>
            <a:r>
              <a:rPr lang="cs-CZ" sz="2000" u="sng" dirty="0">
                <a:latin typeface="Arial" panose="020B0604020202020204" pitchFamily="34" charset="0"/>
                <a:cs typeface="Arial" panose="020B0604020202020204" pitchFamily="34" charset="0"/>
              </a:rPr>
              <a:t>členové panelů</a:t>
            </a:r>
            <a:r>
              <a:rPr lang="cs-CZ" sz="2000" dirty="0">
                <a:latin typeface="Arial" panose="020B0604020202020204" pitchFamily="34" charset="0"/>
                <a:cs typeface="Arial" panose="020B0604020202020204" pitchFamily="34" charset="0"/>
              </a:rPr>
              <a:t>, jejich předsedové a členové Komise pro hodnocení VO, která na celý průběh dohlíží. Aplikace posílá automaticky žádost o posouzení a vyhodnocuje výsledky. </a:t>
            </a:r>
          </a:p>
          <a:p>
            <a:pPr marL="0" indent="0">
              <a:lnSpc>
                <a:spcPct val="100000"/>
              </a:lnSpc>
              <a:spcBef>
                <a:spcPts val="0"/>
              </a:spcBef>
              <a:buNone/>
            </a:pPr>
            <a:endParaRPr lang="cs-CZ" sz="2000" dirty="0">
              <a:latin typeface="Arial" panose="020B0604020202020204" pitchFamily="34" charset="0"/>
              <a:cs typeface="Arial" panose="020B0604020202020204" pitchFamily="34" charset="0"/>
            </a:endParaRPr>
          </a:p>
          <a:p>
            <a:pPr marL="0" indent="0">
              <a:lnSpc>
                <a:spcPct val="100000"/>
              </a:lnSpc>
              <a:spcBef>
                <a:spcPts val="0"/>
              </a:spcBef>
              <a:buNone/>
            </a:pPr>
            <a:r>
              <a:rPr lang="cs-CZ" sz="2000" dirty="0">
                <a:latin typeface="Arial" panose="020B0604020202020204" pitchFamily="34" charset="0"/>
                <a:cs typeface="Arial" panose="020B0604020202020204" pitchFamily="34" charset="0"/>
              </a:rPr>
              <a:t>Posudky se sbírají formou </a:t>
            </a:r>
            <a:r>
              <a:rPr lang="cs-CZ" sz="2000" u="sng" dirty="0">
                <a:latin typeface="Arial" panose="020B0604020202020204" pitchFamily="34" charset="0"/>
                <a:cs typeface="Arial" panose="020B0604020202020204" pitchFamily="34" charset="0"/>
              </a:rPr>
              <a:t>vzdálených recenzí </a:t>
            </a:r>
            <a:r>
              <a:rPr lang="cs-CZ" sz="2000" dirty="0">
                <a:latin typeface="Arial" panose="020B0604020202020204" pitchFamily="34" charset="0"/>
                <a:cs typeface="Arial" panose="020B0604020202020204" pitchFamily="34" charset="0"/>
              </a:rPr>
              <a:t>v současné době většinově z řad </a:t>
            </a:r>
            <a:r>
              <a:rPr lang="cs-CZ" sz="2000" u="sng" dirty="0">
                <a:latin typeface="Arial" panose="020B0604020202020204" pitchFamily="34" charset="0"/>
                <a:cs typeface="Arial" panose="020B0604020202020204" pitchFamily="34" charset="0"/>
              </a:rPr>
              <a:t>českých hodnotitelů</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Panelista</a:t>
            </a:r>
            <a:r>
              <a:rPr lang="cs-CZ" sz="2000" dirty="0">
                <a:latin typeface="Arial" panose="020B0604020202020204" pitchFamily="34" charset="0"/>
                <a:cs typeface="Arial" panose="020B0604020202020204" pitchFamily="34" charset="0"/>
              </a:rPr>
              <a:t> přiděluje výsledky hodnotitelům a sám hodnotí v případě rozdílu nebo když schází posudky. </a:t>
            </a:r>
          </a:p>
          <a:p>
            <a:pPr marL="0" indent="0">
              <a:lnSpc>
                <a:spcPct val="100000"/>
              </a:lnSpc>
              <a:spcBef>
                <a:spcPts val="0"/>
              </a:spcBef>
              <a:buNone/>
            </a:pPr>
            <a:endParaRPr lang="cs-CZ" sz="2000" dirty="0">
              <a:latin typeface="Arial" panose="020B0604020202020204" pitchFamily="34" charset="0"/>
              <a:cs typeface="Arial" panose="020B0604020202020204" pitchFamily="34" charset="0"/>
            </a:endParaRPr>
          </a:p>
        </p:txBody>
      </p:sp>
      <p:pic>
        <p:nvPicPr>
          <p:cNvPr id="10" name="Obráze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0140" y="156803"/>
            <a:ext cx="579933" cy="392871"/>
          </a:xfrm>
          <a:prstGeom prst="rect">
            <a:avLst/>
          </a:prstGeom>
        </p:spPr>
      </p:pic>
    </p:spTree>
    <p:extLst>
      <p:ext uri="{BB962C8B-B14F-4D97-AF65-F5344CB8AC3E}">
        <p14:creationId xmlns:p14="http://schemas.microsoft.com/office/powerpoint/2010/main" val="8567884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nterni.avcr.cz/miranda2/export/sitesavcr/data.avcr.cz/interni/Dokumenty/logo/ZNACKA-CZE/zakladni-verze/PNG/AVCR_zakladni_znacka_CZ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73" y="196375"/>
            <a:ext cx="1285907" cy="3447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nice 8"/>
          <p:cNvCxnSpPr/>
          <p:nvPr/>
        </p:nvCxnSpPr>
        <p:spPr>
          <a:xfrm flipV="1">
            <a:off x="606164" y="617220"/>
            <a:ext cx="7886700" cy="38100"/>
          </a:xfrm>
          <a:prstGeom prst="line">
            <a:avLst/>
          </a:prstGeom>
          <a:ln w="10160"/>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fld id="{C17EE6DA-A286-43A2-9010-EEC046E09579}" type="slidenum">
              <a:rPr lang="cs-CZ" smtClean="0"/>
              <a:t>31</a:t>
            </a:fld>
            <a:endParaRPr lang="cs-CZ" dirty="0"/>
          </a:p>
        </p:txBody>
      </p:sp>
      <p:sp>
        <p:nvSpPr>
          <p:cNvPr id="6" name="Title 1">
            <a:extLst>
              <a:ext uri="{FF2B5EF4-FFF2-40B4-BE49-F238E27FC236}">
                <a16:creationId xmlns:a16="http://schemas.microsoft.com/office/drawing/2014/main" id="{69DCB0C6-5A9F-46C2-B4B2-F541A99FE544}"/>
              </a:ext>
            </a:extLst>
          </p:cNvPr>
          <p:cNvSpPr>
            <a:spLocks noGrp="1"/>
          </p:cNvSpPr>
          <p:nvPr>
            <p:ph type="title"/>
          </p:nvPr>
        </p:nvSpPr>
        <p:spPr>
          <a:xfrm>
            <a:off x="573373" y="810000"/>
            <a:ext cx="7886700" cy="574815"/>
          </a:xfrm>
        </p:spPr>
        <p:txBody>
          <a:bodyPr anchor="t" anchorCtr="0">
            <a:noAutofit/>
          </a:bodyPr>
          <a:lstStyle>
            <a:lvl1pPr>
              <a:defRPr sz="2400" b="1" baseline="0">
                <a:solidFill>
                  <a:srgbClr val="0072B6"/>
                </a:solidFill>
                <a:latin typeface="Arial" panose="020B0604020202020204" pitchFamily="34" charset="0"/>
                <a:cs typeface="Arial" panose="020B0604020202020204" pitchFamily="34" charset="0"/>
              </a:defRPr>
            </a:lvl1pPr>
          </a:lstStyle>
          <a:p>
            <a:pPr algn="ctr"/>
            <a:r>
              <a:rPr lang="cs-CZ" dirty="0"/>
              <a:t>Metodika M17+ : Modul 1</a:t>
            </a:r>
            <a:br>
              <a:rPr lang="cs-CZ" dirty="0"/>
            </a:br>
            <a:endParaRPr lang="en-US" dirty="0"/>
          </a:p>
        </p:txBody>
      </p:sp>
      <p:sp>
        <p:nvSpPr>
          <p:cNvPr id="8" name="Content Placeholder 2">
            <a:extLst>
              <a:ext uri="{FF2B5EF4-FFF2-40B4-BE49-F238E27FC236}">
                <a16:creationId xmlns:a16="http://schemas.microsoft.com/office/drawing/2014/main" id="{9B3EFFFE-5466-49CA-9153-1F19A29CD98C}"/>
              </a:ext>
            </a:extLst>
          </p:cNvPr>
          <p:cNvSpPr>
            <a:spLocks noGrp="1"/>
          </p:cNvSpPr>
          <p:nvPr>
            <p:ph idx="1"/>
          </p:nvPr>
        </p:nvSpPr>
        <p:spPr>
          <a:xfrm>
            <a:off x="698218" y="1380910"/>
            <a:ext cx="8116451" cy="5038975"/>
          </a:xfrm>
        </p:spPr>
        <p:txBody>
          <a:bodyPr>
            <a:noAutofit/>
          </a:bodyPr>
          <a:lstStyle>
            <a:lvl1pPr marL="228600" indent="-228600">
              <a:buClr>
                <a:srgbClr val="0072B6"/>
              </a:buClr>
              <a:buFont typeface="Calibri" panose="020F0502020204030204" pitchFamily="34" charset="0"/>
              <a:buChar char="-"/>
              <a:defRPr sz="1800"/>
            </a:lvl1pPr>
            <a:lvl2pPr marL="685800" indent="-228600">
              <a:buClr>
                <a:srgbClr val="0072B6"/>
              </a:buClr>
              <a:buFont typeface="Calibri" panose="020F0502020204030204" pitchFamily="34" charset="0"/>
              <a:buChar char="-"/>
              <a:defRPr/>
            </a:lvl2pPr>
            <a:lvl3pPr marL="1143000" indent="-228600">
              <a:buClr>
                <a:srgbClr val="0072B6"/>
              </a:buClr>
              <a:buFont typeface="Calibri" panose="020F0502020204030204" pitchFamily="34" charset="0"/>
              <a:buChar char="-"/>
              <a:defRPr/>
            </a:lvl3pPr>
            <a:lvl4pPr marL="1600200" indent="-228600">
              <a:buClr>
                <a:srgbClr val="0072B6"/>
              </a:buClr>
              <a:buFont typeface="Calibri" panose="020F0502020204030204" pitchFamily="34" charset="0"/>
              <a:buChar char="-"/>
              <a:defRPr/>
            </a:lvl4pPr>
            <a:lvl5pPr marL="2057400" indent="-228600">
              <a:buClr>
                <a:srgbClr val="0072B6"/>
              </a:buClr>
              <a:buFont typeface="Calibri" panose="020F0502020204030204" pitchFamily="34" charset="0"/>
              <a:buChar char="-"/>
              <a:defRPr/>
            </a:lvl5pPr>
          </a:lstStyle>
          <a:p>
            <a:pPr marL="0" indent="0">
              <a:lnSpc>
                <a:spcPct val="100000"/>
              </a:lnSpc>
              <a:spcBef>
                <a:spcPts val="0"/>
              </a:spcBef>
              <a:spcAft>
                <a:spcPts val="1200"/>
              </a:spcAft>
              <a:buNone/>
            </a:pPr>
            <a:r>
              <a:rPr lang="cs-CZ" sz="2000" dirty="0">
                <a:latin typeface="Arial" panose="020B0604020202020204" pitchFamily="34" charset="0"/>
                <a:cs typeface="Arial" panose="020B0604020202020204" pitchFamily="34" charset="0"/>
              </a:rPr>
              <a:t>Hodnotící škála pro přínos k poznání:</a:t>
            </a:r>
          </a:p>
        </p:txBody>
      </p:sp>
      <p:pic>
        <p:nvPicPr>
          <p:cNvPr id="3" name="Obrázek 2"/>
          <p:cNvPicPr>
            <a:picLocks noChangeAspect="1"/>
          </p:cNvPicPr>
          <p:nvPr/>
        </p:nvPicPr>
        <p:blipFill>
          <a:blip r:embed="rId3"/>
          <a:stretch>
            <a:fillRect/>
          </a:stretch>
        </p:blipFill>
        <p:spPr>
          <a:xfrm>
            <a:off x="573373" y="1883912"/>
            <a:ext cx="8396653" cy="2577885"/>
          </a:xfrm>
          <a:prstGeom prst="rect">
            <a:avLst/>
          </a:prstGeom>
        </p:spPr>
      </p:pic>
      <p:pic>
        <p:nvPicPr>
          <p:cNvPr id="10" name="Obráze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0140" y="156803"/>
            <a:ext cx="579933" cy="392871"/>
          </a:xfrm>
          <a:prstGeom prst="rect">
            <a:avLst/>
          </a:prstGeom>
        </p:spPr>
      </p:pic>
    </p:spTree>
    <p:extLst>
      <p:ext uri="{BB962C8B-B14F-4D97-AF65-F5344CB8AC3E}">
        <p14:creationId xmlns:p14="http://schemas.microsoft.com/office/powerpoint/2010/main" val="39632475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nterni.avcr.cz/miranda2/export/sitesavcr/data.avcr.cz/interni/Dokumenty/logo/ZNACKA-CZE/zakladni-verze/PNG/AVCR_zakladni_znacka_CZ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73" y="196375"/>
            <a:ext cx="1285907" cy="3447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nice 8"/>
          <p:cNvCxnSpPr/>
          <p:nvPr/>
        </p:nvCxnSpPr>
        <p:spPr>
          <a:xfrm flipV="1">
            <a:off x="606164" y="617220"/>
            <a:ext cx="7886700" cy="38100"/>
          </a:xfrm>
          <a:prstGeom prst="line">
            <a:avLst/>
          </a:prstGeom>
          <a:ln w="10160"/>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fld id="{C17EE6DA-A286-43A2-9010-EEC046E09579}" type="slidenum">
              <a:rPr lang="cs-CZ" smtClean="0"/>
              <a:t>32</a:t>
            </a:fld>
            <a:endParaRPr lang="cs-CZ" dirty="0"/>
          </a:p>
        </p:txBody>
      </p:sp>
      <p:sp>
        <p:nvSpPr>
          <p:cNvPr id="6" name="Title 1">
            <a:extLst>
              <a:ext uri="{FF2B5EF4-FFF2-40B4-BE49-F238E27FC236}">
                <a16:creationId xmlns:a16="http://schemas.microsoft.com/office/drawing/2014/main" id="{69DCB0C6-5A9F-46C2-B4B2-F541A99FE544}"/>
              </a:ext>
            </a:extLst>
          </p:cNvPr>
          <p:cNvSpPr>
            <a:spLocks noGrp="1"/>
          </p:cNvSpPr>
          <p:nvPr>
            <p:ph type="title"/>
          </p:nvPr>
        </p:nvSpPr>
        <p:spPr>
          <a:xfrm>
            <a:off x="762152" y="182522"/>
            <a:ext cx="7886700" cy="574815"/>
          </a:xfrm>
        </p:spPr>
        <p:txBody>
          <a:bodyPr anchor="t" anchorCtr="0">
            <a:noAutofit/>
          </a:bodyPr>
          <a:lstStyle>
            <a:lvl1pPr>
              <a:defRPr sz="2400" b="1" baseline="0">
                <a:solidFill>
                  <a:srgbClr val="0072B6"/>
                </a:solidFill>
                <a:latin typeface="Arial" panose="020B0604020202020204" pitchFamily="34" charset="0"/>
                <a:cs typeface="Arial" panose="020B0604020202020204" pitchFamily="34" charset="0"/>
              </a:defRPr>
            </a:lvl1pPr>
          </a:lstStyle>
          <a:p>
            <a:pPr algn="ctr"/>
            <a:r>
              <a:rPr lang="cs-CZ" dirty="0"/>
              <a:t>Metodika M17+ : Modul 1</a:t>
            </a:r>
            <a:br>
              <a:rPr lang="cs-CZ" dirty="0"/>
            </a:br>
            <a:endParaRPr lang="en-US" dirty="0"/>
          </a:p>
        </p:txBody>
      </p:sp>
      <p:sp>
        <p:nvSpPr>
          <p:cNvPr id="8" name="Content Placeholder 2">
            <a:extLst>
              <a:ext uri="{FF2B5EF4-FFF2-40B4-BE49-F238E27FC236}">
                <a16:creationId xmlns:a16="http://schemas.microsoft.com/office/drawing/2014/main" id="{9B3EFFFE-5466-49CA-9153-1F19A29CD98C}"/>
              </a:ext>
            </a:extLst>
          </p:cNvPr>
          <p:cNvSpPr>
            <a:spLocks noGrp="1"/>
          </p:cNvSpPr>
          <p:nvPr>
            <p:ph idx="1"/>
          </p:nvPr>
        </p:nvSpPr>
        <p:spPr>
          <a:xfrm>
            <a:off x="349803" y="778943"/>
            <a:ext cx="7486106" cy="422415"/>
          </a:xfrm>
        </p:spPr>
        <p:txBody>
          <a:bodyPr>
            <a:noAutofit/>
          </a:bodyPr>
          <a:lstStyle>
            <a:lvl1pPr marL="228600" indent="-228600">
              <a:buClr>
                <a:srgbClr val="0072B6"/>
              </a:buClr>
              <a:buFont typeface="Calibri" panose="020F0502020204030204" pitchFamily="34" charset="0"/>
              <a:buChar char="-"/>
              <a:defRPr sz="1800"/>
            </a:lvl1pPr>
            <a:lvl2pPr marL="685800" indent="-228600">
              <a:buClr>
                <a:srgbClr val="0072B6"/>
              </a:buClr>
              <a:buFont typeface="Calibri" panose="020F0502020204030204" pitchFamily="34" charset="0"/>
              <a:buChar char="-"/>
              <a:defRPr/>
            </a:lvl2pPr>
            <a:lvl3pPr marL="1143000" indent="-228600">
              <a:buClr>
                <a:srgbClr val="0072B6"/>
              </a:buClr>
              <a:buFont typeface="Calibri" panose="020F0502020204030204" pitchFamily="34" charset="0"/>
              <a:buChar char="-"/>
              <a:defRPr/>
            </a:lvl3pPr>
            <a:lvl4pPr marL="1600200" indent="-228600">
              <a:buClr>
                <a:srgbClr val="0072B6"/>
              </a:buClr>
              <a:buFont typeface="Calibri" panose="020F0502020204030204" pitchFamily="34" charset="0"/>
              <a:buChar char="-"/>
              <a:defRPr/>
            </a:lvl4pPr>
            <a:lvl5pPr marL="2057400" indent="-228600">
              <a:buClr>
                <a:srgbClr val="0072B6"/>
              </a:buClr>
              <a:buFont typeface="Calibri" panose="020F0502020204030204" pitchFamily="34" charset="0"/>
              <a:buChar char="-"/>
              <a:defRPr/>
            </a:lvl5pPr>
          </a:lstStyle>
          <a:p>
            <a:pPr marL="0" indent="0">
              <a:lnSpc>
                <a:spcPct val="100000"/>
              </a:lnSpc>
              <a:spcBef>
                <a:spcPts val="0"/>
              </a:spcBef>
              <a:spcAft>
                <a:spcPts val="1200"/>
              </a:spcAft>
              <a:buNone/>
            </a:pPr>
            <a:r>
              <a:rPr lang="cs-CZ" sz="2000" dirty="0">
                <a:latin typeface="Arial" panose="020B0604020202020204" pitchFamily="34" charset="0"/>
                <a:cs typeface="Arial" panose="020B0604020202020204" pitchFamily="34" charset="0"/>
              </a:rPr>
              <a:t>Hodnotící škála pro společenskou relevanci:</a:t>
            </a:r>
          </a:p>
        </p:txBody>
      </p:sp>
      <p:sp>
        <p:nvSpPr>
          <p:cNvPr id="10" name="TextovéPole 9">
            <a:extLst>
              <a:ext uri="{FF2B5EF4-FFF2-40B4-BE49-F238E27FC236}">
                <a16:creationId xmlns:a16="http://schemas.microsoft.com/office/drawing/2014/main" id="{37C18656-EFE5-4DD7-ABEF-A9BD14A31AA7}"/>
              </a:ext>
            </a:extLst>
          </p:cNvPr>
          <p:cNvSpPr txBox="1"/>
          <p:nvPr/>
        </p:nvSpPr>
        <p:spPr>
          <a:xfrm>
            <a:off x="349803" y="1192035"/>
            <a:ext cx="8640774" cy="5309146"/>
          </a:xfrm>
          <a:prstGeom prst="rect">
            <a:avLst/>
          </a:prstGeom>
          <a:noFill/>
        </p:spPr>
        <p:txBody>
          <a:bodyPr wrap="square">
            <a:spAutoFit/>
          </a:bodyPr>
          <a:lstStyle/>
          <a:p>
            <a:pPr algn="l"/>
            <a:r>
              <a:rPr lang="cs-CZ" sz="1800" b="0" i="0" u="none" strike="noStrike" baseline="0" dirty="0">
                <a:latin typeface="MinionPro-Regular"/>
              </a:rPr>
              <a:t>(1) Výsledek na špičkové úrovni (</a:t>
            </a:r>
            <a:r>
              <a:rPr lang="cs-CZ" sz="1800" b="0" i="0" u="none" strike="noStrike" baseline="0" dirty="0" err="1">
                <a:latin typeface="MinionPro-Regular"/>
              </a:rPr>
              <a:t>world-leading</a:t>
            </a:r>
            <a:r>
              <a:rPr lang="cs-CZ" sz="1800" b="0" i="0" u="none" strike="noStrike" baseline="0" dirty="0">
                <a:latin typeface="MinionPro-Regular"/>
              </a:rPr>
              <a:t>), jehož </a:t>
            </a:r>
            <a:r>
              <a:rPr lang="cs-CZ" sz="1800" b="0" i="0" u="sng" strike="noStrike" baseline="0" dirty="0">
                <a:latin typeface="MinionPro-Regular"/>
              </a:rPr>
              <a:t>využití v praxi přinese zásadní změnu s mezinárodním ekonomickým dopadem </a:t>
            </a:r>
            <a:r>
              <a:rPr lang="cs-CZ" sz="1800" b="0" i="0" u="none" strike="noStrike" baseline="0" dirty="0">
                <a:latin typeface="MinionPro-Regular"/>
              </a:rPr>
              <a:t>(reálný předpoklad širokého uplatnění na více zahraničních trzích atd.), nebo změnu s mimořádným dopadem mezinárodního charakteru na společnost (reálný předpoklad zásadního </a:t>
            </a:r>
            <a:r>
              <a:rPr lang="cs-CZ" sz="1800" b="0" i="0" u="none" strike="noStrike" baseline="0" dirty="0" smtClean="0">
                <a:latin typeface="MinionPro-Regular"/>
              </a:rPr>
              <a:t>uplatnění na </a:t>
            </a:r>
            <a:r>
              <a:rPr lang="cs-CZ" sz="1800" b="0" i="0" u="none" strike="noStrike" baseline="0" dirty="0">
                <a:latin typeface="MinionPro-Regular"/>
              </a:rPr>
              <a:t>mezinárodní úrovni v oblastech veřejného zájmu). </a:t>
            </a:r>
          </a:p>
          <a:p>
            <a:pPr algn="l">
              <a:spcAft>
                <a:spcPts val="600"/>
              </a:spcAft>
            </a:pPr>
            <a:r>
              <a:rPr lang="cs-CZ" sz="1800" b="0" i="0" u="none" strike="noStrike" baseline="0" dirty="0">
                <a:latin typeface="MinionPro-Regular"/>
              </a:rPr>
              <a:t>(2) Výsledek na vynikající úrovni (</a:t>
            </a:r>
            <a:r>
              <a:rPr lang="cs-CZ" sz="1800" b="0" i="0" u="none" strike="noStrike" baseline="0" dirty="0" err="1">
                <a:latin typeface="MinionPro-Regular"/>
              </a:rPr>
              <a:t>excellent</a:t>
            </a:r>
            <a:r>
              <a:rPr lang="cs-CZ" sz="1800" b="0" i="0" u="none" strike="noStrike" baseline="0" dirty="0">
                <a:latin typeface="MinionPro-Regular"/>
              </a:rPr>
              <a:t>), jehož </a:t>
            </a:r>
            <a:r>
              <a:rPr lang="cs-CZ" sz="1800" b="0" i="0" u="sng" strike="noStrike" baseline="0" dirty="0">
                <a:latin typeface="MinionPro-Regular"/>
              </a:rPr>
              <a:t>využití v praxi přinese změnu s mezinárodním ekonomickým dopadem</a:t>
            </a:r>
            <a:r>
              <a:rPr lang="cs-CZ" sz="1800" b="0" i="0" u="none" strike="noStrike" baseline="0" dirty="0">
                <a:latin typeface="MinionPro-Regular"/>
              </a:rPr>
              <a:t> (reálný předpoklad uplatnění na zahraničním trhu atd.), nebo změnu s významným dopadem na společnost (reálný předpoklad zásadního uplatnění v oblastech veřejného zájmu).</a:t>
            </a:r>
          </a:p>
          <a:p>
            <a:pPr algn="l"/>
            <a:r>
              <a:rPr lang="cs-CZ" sz="1800" b="0" i="0" u="none" strike="noStrike" baseline="0" dirty="0">
                <a:latin typeface="MinionPro-Regular"/>
              </a:rPr>
              <a:t>(3) Výsledek na </a:t>
            </a:r>
            <a:r>
              <a:rPr lang="cs-CZ" sz="1800" b="0" i="0" u="sng" strike="noStrike" baseline="0" dirty="0">
                <a:latin typeface="MinionPro-Regular"/>
              </a:rPr>
              <a:t>velmi dobré úrovni</a:t>
            </a:r>
            <a:r>
              <a:rPr lang="cs-CZ" sz="1800" b="0" i="0" u="none" strike="noStrike" baseline="0" dirty="0">
                <a:latin typeface="MinionPro-Regular"/>
              </a:rPr>
              <a:t>, jehož </a:t>
            </a:r>
            <a:r>
              <a:rPr lang="cs-CZ" sz="1800" b="0" i="0" u="sng" strike="noStrike" baseline="0" dirty="0">
                <a:latin typeface="MinionPro-Regular"/>
              </a:rPr>
              <a:t>využití v praxi přinese změnu s ekonomickým dopadem na českém </a:t>
            </a:r>
            <a:r>
              <a:rPr lang="pl-PL" sz="1800" b="0" i="0" u="sng" strike="noStrike" baseline="0" dirty="0">
                <a:latin typeface="MinionPro-Regular"/>
              </a:rPr>
              <a:t>trhu </a:t>
            </a:r>
            <a:r>
              <a:rPr lang="pl-PL" sz="1800" b="0" i="0" u="none" strike="noStrike" baseline="0" dirty="0">
                <a:latin typeface="MinionPro-Regular"/>
              </a:rPr>
              <a:t>nebo změnu s dopadem na společnost</a:t>
            </a:r>
          </a:p>
          <a:p>
            <a:pPr algn="l">
              <a:spcAft>
                <a:spcPts val="600"/>
              </a:spcAft>
            </a:pPr>
            <a:r>
              <a:rPr lang="cs-CZ" sz="1800" b="0" i="0" u="none" strike="noStrike" baseline="0" dirty="0">
                <a:latin typeface="MinionPro-Regular"/>
              </a:rPr>
              <a:t>(reálný předpoklad uplatnění v oblastech veřejného zájmu).</a:t>
            </a:r>
          </a:p>
          <a:p>
            <a:pPr algn="l">
              <a:spcAft>
                <a:spcPts val="600"/>
              </a:spcAft>
            </a:pPr>
            <a:r>
              <a:rPr lang="cs-CZ" sz="1800" b="0" i="0" u="none" strike="noStrike" baseline="0" dirty="0">
                <a:latin typeface="MinionPro-Regular"/>
              </a:rPr>
              <a:t>(4) Výsledek </a:t>
            </a:r>
            <a:r>
              <a:rPr lang="cs-CZ" sz="1800" b="0" i="0" u="sng" strike="noStrike" baseline="0" dirty="0">
                <a:latin typeface="MinionPro-Regular"/>
              </a:rPr>
              <a:t>na průměrné úrovni</a:t>
            </a:r>
            <a:r>
              <a:rPr lang="cs-CZ" sz="1800" b="0" i="0" u="none" strike="noStrike" baseline="0" dirty="0">
                <a:latin typeface="MinionPro-Regular"/>
              </a:rPr>
              <a:t>, jehož využití v praxi přinese dílčí změnu s ekonomickým dopadem na českém trhu nebo dílčí změnu s dopadem na českou společnost (reálný předpoklad dílčího uplatnění v oblastech veřejného zájmu).</a:t>
            </a:r>
          </a:p>
          <a:p>
            <a:pPr algn="l"/>
            <a:r>
              <a:rPr lang="cs-CZ" sz="1800" b="0" i="0" u="none" strike="noStrike" baseline="0" dirty="0">
                <a:latin typeface="MinionPro-Regular"/>
              </a:rPr>
              <a:t>(5) Výsledek na </a:t>
            </a:r>
            <a:r>
              <a:rPr lang="cs-CZ" sz="1800" b="0" i="0" u="sng" strike="noStrike" baseline="0" dirty="0">
                <a:latin typeface="MinionPro-Regular"/>
              </a:rPr>
              <a:t>podprůměrné úrovni</a:t>
            </a:r>
            <a:r>
              <a:rPr lang="cs-CZ" sz="1800" b="0" i="0" u="none" strike="noStrike" baseline="0" dirty="0">
                <a:latin typeface="MinionPro-Regular"/>
              </a:rPr>
              <a:t>, jehož využití v praxi pravděpodobně  nepřinese žádnou změnu s ekonomickým </a:t>
            </a:r>
            <a:r>
              <a:rPr lang="pl-PL" sz="1800" b="0" i="0" u="none" strike="noStrike" baseline="0" dirty="0">
                <a:latin typeface="MinionPro-Regular"/>
              </a:rPr>
              <a:t>dopadem ani změnu s dopadem na českou </a:t>
            </a:r>
            <a:r>
              <a:rPr lang="cs-CZ" sz="1800" b="0" i="0" u="none" strike="noStrike" baseline="0" dirty="0">
                <a:latin typeface="MinionPro-Regular"/>
              </a:rPr>
              <a:t>společnost (není reálný předpoklad uplatnění v oblastech veřejného zájmu).</a:t>
            </a:r>
            <a:endParaRPr lang="cs-CZ" dirty="0"/>
          </a:p>
        </p:txBody>
      </p:sp>
      <p:pic>
        <p:nvPicPr>
          <p:cNvPr id="11" name="Obráze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0140" y="156803"/>
            <a:ext cx="579933" cy="392871"/>
          </a:xfrm>
          <a:prstGeom prst="rect">
            <a:avLst/>
          </a:prstGeom>
        </p:spPr>
      </p:pic>
    </p:spTree>
    <p:extLst>
      <p:ext uri="{BB962C8B-B14F-4D97-AF65-F5344CB8AC3E}">
        <p14:creationId xmlns:p14="http://schemas.microsoft.com/office/powerpoint/2010/main" val="1663682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C17EE6DA-A286-43A2-9010-EEC046E09579}" type="slidenum">
              <a:rPr lang="cs-CZ" smtClean="0"/>
              <a:t>33</a:t>
            </a:fld>
            <a:endParaRPr lang="cs-CZ"/>
          </a:p>
        </p:txBody>
      </p:sp>
      <p:pic>
        <p:nvPicPr>
          <p:cNvPr id="3" name="Obrázek 2"/>
          <p:cNvPicPr>
            <a:picLocks noChangeAspect="1"/>
          </p:cNvPicPr>
          <p:nvPr/>
        </p:nvPicPr>
        <p:blipFill rotWithShape="1">
          <a:blip r:embed="rId2"/>
          <a:srcRect l="-1085" t="16033" r="40631" b="37622"/>
          <a:stretch/>
        </p:blipFill>
        <p:spPr>
          <a:xfrm>
            <a:off x="378991" y="1824503"/>
            <a:ext cx="8053139" cy="3384885"/>
          </a:xfrm>
          <a:prstGeom prst="rect">
            <a:avLst/>
          </a:prstGeom>
        </p:spPr>
      </p:pic>
      <p:sp>
        <p:nvSpPr>
          <p:cNvPr id="4" name="Title 1">
            <a:extLst>
              <a:ext uri="{FF2B5EF4-FFF2-40B4-BE49-F238E27FC236}">
                <a16:creationId xmlns:a16="http://schemas.microsoft.com/office/drawing/2014/main" id="{69DCB0C6-5A9F-46C2-B4B2-F541A99FE544}"/>
              </a:ext>
            </a:extLst>
          </p:cNvPr>
          <p:cNvSpPr txBox="1">
            <a:spLocks/>
          </p:cNvSpPr>
          <p:nvPr/>
        </p:nvSpPr>
        <p:spPr>
          <a:xfrm>
            <a:off x="545430" y="532102"/>
            <a:ext cx="7886700" cy="574815"/>
          </a:xfrm>
          <a:prstGeom prst="rect">
            <a:avLst/>
          </a:prstGeom>
        </p:spPr>
        <p:txBody>
          <a:bodyPr anchor="t" anchorCtr="0">
            <a:noAutofit/>
          </a:bodyPr>
          <a:lstStyle>
            <a:lvl1pPr algn="l" defTabSz="914400" rtl="0" eaLnBrk="1" latinLnBrk="0" hangingPunct="1">
              <a:lnSpc>
                <a:spcPct val="90000"/>
              </a:lnSpc>
              <a:spcBef>
                <a:spcPct val="0"/>
              </a:spcBef>
              <a:buNone/>
              <a:defRPr sz="2400" b="1" kern="1200" baseline="0">
                <a:solidFill>
                  <a:srgbClr val="0072B6"/>
                </a:solidFill>
                <a:latin typeface="Arial" panose="020B0604020202020204" pitchFamily="34" charset="0"/>
                <a:ea typeface="+mj-ea"/>
                <a:cs typeface="Arial" panose="020B0604020202020204" pitchFamily="34" charset="0"/>
              </a:defRPr>
            </a:lvl1pPr>
          </a:lstStyle>
          <a:p>
            <a:pPr algn="ctr"/>
            <a:r>
              <a:rPr lang="cs-CZ" sz="3200" dirty="0"/>
              <a:t>Výsledky hodnocení v modulu M1</a:t>
            </a:r>
            <a:endParaRPr lang="en-US" dirty="0"/>
          </a:p>
        </p:txBody>
      </p:sp>
      <p:sp>
        <p:nvSpPr>
          <p:cNvPr id="6" name="Obdélník 5"/>
          <p:cNvSpPr/>
          <p:nvPr/>
        </p:nvSpPr>
        <p:spPr>
          <a:xfrm>
            <a:off x="2589777" y="2436354"/>
            <a:ext cx="1331710" cy="981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0140" y="156803"/>
            <a:ext cx="579933" cy="392871"/>
          </a:xfrm>
          <a:prstGeom prst="rect">
            <a:avLst/>
          </a:prstGeom>
        </p:spPr>
      </p:pic>
    </p:spTree>
    <p:extLst>
      <p:ext uri="{BB962C8B-B14F-4D97-AF65-F5344CB8AC3E}">
        <p14:creationId xmlns:p14="http://schemas.microsoft.com/office/powerpoint/2010/main" val="29101986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C17EE6DA-A286-43A2-9010-EEC046E09579}" type="slidenum">
              <a:rPr lang="cs-CZ" smtClean="0"/>
              <a:t>34</a:t>
            </a:fld>
            <a:endParaRPr lang="cs-CZ"/>
          </a:p>
        </p:txBody>
      </p:sp>
      <p:sp>
        <p:nvSpPr>
          <p:cNvPr id="4" name="Title 1">
            <a:extLst>
              <a:ext uri="{FF2B5EF4-FFF2-40B4-BE49-F238E27FC236}">
                <a16:creationId xmlns:a16="http://schemas.microsoft.com/office/drawing/2014/main" id="{69DCB0C6-5A9F-46C2-B4B2-F541A99FE544}"/>
              </a:ext>
            </a:extLst>
          </p:cNvPr>
          <p:cNvSpPr txBox="1">
            <a:spLocks/>
          </p:cNvSpPr>
          <p:nvPr/>
        </p:nvSpPr>
        <p:spPr>
          <a:xfrm>
            <a:off x="545430" y="532102"/>
            <a:ext cx="7886700" cy="574815"/>
          </a:xfrm>
          <a:prstGeom prst="rect">
            <a:avLst/>
          </a:prstGeom>
        </p:spPr>
        <p:txBody>
          <a:bodyPr anchor="t" anchorCtr="0">
            <a:noAutofit/>
          </a:bodyPr>
          <a:lstStyle>
            <a:lvl1pPr algn="l" defTabSz="914400" rtl="0" eaLnBrk="1" latinLnBrk="0" hangingPunct="1">
              <a:lnSpc>
                <a:spcPct val="90000"/>
              </a:lnSpc>
              <a:spcBef>
                <a:spcPct val="0"/>
              </a:spcBef>
              <a:buNone/>
              <a:defRPr sz="2400" b="1" kern="1200" baseline="0">
                <a:solidFill>
                  <a:srgbClr val="0072B6"/>
                </a:solidFill>
                <a:latin typeface="Arial" panose="020B0604020202020204" pitchFamily="34" charset="0"/>
                <a:ea typeface="+mj-ea"/>
                <a:cs typeface="Arial" panose="020B0604020202020204" pitchFamily="34" charset="0"/>
              </a:defRPr>
            </a:lvl1pPr>
          </a:lstStyle>
          <a:p>
            <a:pPr algn="ctr"/>
            <a:r>
              <a:rPr lang="cs-CZ" sz="3200" dirty="0"/>
              <a:t>Výsledky hodnocení v modulu M1</a:t>
            </a:r>
            <a:endParaRPr lang="en-US" dirty="0"/>
          </a:p>
        </p:txBody>
      </p:sp>
      <p:pic>
        <p:nvPicPr>
          <p:cNvPr id="5" name="Obrázek 4"/>
          <p:cNvPicPr>
            <a:picLocks noChangeAspect="1"/>
          </p:cNvPicPr>
          <p:nvPr/>
        </p:nvPicPr>
        <p:blipFill rotWithShape="1">
          <a:blip r:embed="rId2"/>
          <a:srcRect t="16051" r="41589" b="38921"/>
          <a:stretch/>
        </p:blipFill>
        <p:spPr>
          <a:xfrm>
            <a:off x="682595" y="1755984"/>
            <a:ext cx="7248842" cy="3063844"/>
          </a:xfrm>
          <a:prstGeom prst="rect">
            <a:avLst/>
          </a:prstGeom>
        </p:spPr>
      </p:pic>
      <p:sp>
        <p:nvSpPr>
          <p:cNvPr id="7" name="Obdélník 6"/>
          <p:cNvSpPr/>
          <p:nvPr/>
        </p:nvSpPr>
        <p:spPr>
          <a:xfrm>
            <a:off x="2614325" y="2319751"/>
            <a:ext cx="1331710" cy="981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0140" y="156803"/>
            <a:ext cx="579933" cy="392871"/>
          </a:xfrm>
          <a:prstGeom prst="rect">
            <a:avLst/>
          </a:prstGeom>
        </p:spPr>
      </p:pic>
    </p:spTree>
    <p:extLst>
      <p:ext uri="{BB962C8B-B14F-4D97-AF65-F5344CB8AC3E}">
        <p14:creationId xmlns:p14="http://schemas.microsoft.com/office/powerpoint/2010/main" val="21420989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nterni.avcr.cz/miranda2/export/sitesavcr/data.avcr.cz/interni/Dokumenty/logo/ZNACKA-CZE/zakladni-verze/PNG/AVCR_zakladni_znacka_CZ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73" y="196375"/>
            <a:ext cx="1285907" cy="3447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nice 8"/>
          <p:cNvCxnSpPr/>
          <p:nvPr/>
        </p:nvCxnSpPr>
        <p:spPr>
          <a:xfrm flipV="1">
            <a:off x="606164" y="617220"/>
            <a:ext cx="7886700" cy="38100"/>
          </a:xfrm>
          <a:prstGeom prst="line">
            <a:avLst/>
          </a:prstGeom>
          <a:ln w="10160"/>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fld id="{C17EE6DA-A286-43A2-9010-EEC046E09579}" type="slidenum">
              <a:rPr lang="cs-CZ" smtClean="0"/>
              <a:t>35</a:t>
            </a:fld>
            <a:endParaRPr lang="cs-CZ" dirty="0"/>
          </a:p>
        </p:txBody>
      </p:sp>
      <p:sp>
        <p:nvSpPr>
          <p:cNvPr id="6" name="Title 1">
            <a:extLst>
              <a:ext uri="{FF2B5EF4-FFF2-40B4-BE49-F238E27FC236}">
                <a16:creationId xmlns:a16="http://schemas.microsoft.com/office/drawing/2014/main" id="{69DCB0C6-5A9F-46C2-B4B2-F541A99FE544}"/>
              </a:ext>
            </a:extLst>
          </p:cNvPr>
          <p:cNvSpPr>
            <a:spLocks noGrp="1"/>
          </p:cNvSpPr>
          <p:nvPr>
            <p:ph type="title"/>
          </p:nvPr>
        </p:nvSpPr>
        <p:spPr>
          <a:xfrm>
            <a:off x="573373" y="810000"/>
            <a:ext cx="7886700" cy="574815"/>
          </a:xfrm>
        </p:spPr>
        <p:txBody>
          <a:bodyPr anchor="t" anchorCtr="0">
            <a:noAutofit/>
          </a:bodyPr>
          <a:lstStyle>
            <a:lvl1pPr>
              <a:defRPr sz="2400" b="1" baseline="0">
                <a:solidFill>
                  <a:srgbClr val="0072B6"/>
                </a:solidFill>
                <a:latin typeface="Arial" panose="020B0604020202020204" pitchFamily="34" charset="0"/>
                <a:cs typeface="Arial" panose="020B0604020202020204" pitchFamily="34" charset="0"/>
              </a:defRPr>
            </a:lvl1pPr>
          </a:lstStyle>
          <a:p>
            <a:pPr algn="ctr"/>
            <a:r>
              <a:rPr lang="cs-CZ" dirty="0"/>
              <a:t>Metodika M17+: Modul 2</a:t>
            </a:r>
            <a:endParaRPr lang="en-US" dirty="0"/>
          </a:p>
        </p:txBody>
      </p:sp>
      <p:sp>
        <p:nvSpPr>
          <p:cNvPr id="8" name="Content Placeholder 2">
            <a:extLst>
              <a:ext uri="{FF2B5EF4-FFF2-40B4-BE49-F238E27FC236}">
                <a16:creationId xmlns:a16="http://schemas.microsoft.com/office/drawing/2014/main" id="{9B3EFFFE-5466-49CA-9153-1F19A29CD98C}"/>
              </a:ext>
            </a:extLst>
          </p:cNvPr>
          <p:cNvSpPr>
            <a:spLocks noGrp="1"/>
          </p:cNvSpPr>
          <p:nvPr>
            <p:ph idx="1"/>
          </p:nvPr>
        </p:nvSpPr>
        <p:spPr>
          <a:xfrm>
            <a:off x="698218" y="1380910"/>
            <a:ext cx="8116451" cy="5038975"/>
          </a:xfrm>
        </p:spPr>
        <p:txBody>
          <a:bodyPr>
            <a:noAutofit/>
          </a:bodyPr>
          <a:lstStyle>
            <a:lvl1pPr marL="228600" indent="-228600">
              <a:buClr>
                <a:srgbClr val="0072B6"/>
              </a:buClr>
              <a:buFont typeface="Calibri" panose="020F0502020204030204" pitchFamily="34" charset="0"/>
              <a:buChar char="-"/>
              <a:defRPr sz="1800"/>
            </a:lvl1pPr>
            <a:lvl2pPr marL="685800" indent="-228600">
              <a:buClr>
                <a:srgbClr val="0072B6"/>
              </a:buClr>
              <a:buFont typeface="Calibri" panose="020F0502020204030204" pitchFamily="34" charset="0"/>
              <a:buChar char="-"/>
              <a:defRPr/>
            </a:lvl2pPr>
            <a:lvl3pPr marL="1143000" indent="-228600">
              <a:buClr>
                <a:srgbClr val="0072B6"/>
              </a:buClr>
              <a:buFont typeface="Calibri" panose="020F0502020204030204" pitchFamily="34" charset="0"/>
              <a:buChar char="-"/>
              <a:defRPr/>
            </a:lvl3pPr>
            <a:lvl4pPr marL="1600200" indent="-228600">
              <a:buClr>
                <a:srgbClr val="0072B6"/>
              </a:buClr>
              <a:buFont typeface="Calibri" panose="020F0502020204030204" pitchFamily="34" charset="0"/>
              <a:buChar char="-"/>
              <a:defRPr/>
            </a:lvl4pPr>
            <a:lvl5pPr marL="2057400" indent="-228600">
              <a:buClr>
                <a:srgbClr val="0072B6"/>
              </a:buClr>
              <a:buFont typeface="Calibri" panose="020F0502020204030204" pitchFamily="34" charset="0"/>
              <a:buChar char="-"/>
              <a:defRPr/>
            </a:lvl5pPr>
          </a:lstStyle>
          <a:p>
            <a:pPr marL="0" indent="0">
              <a:lnSpc>
                <a:spcPct val="100000"/>
              </a:lnSpc>
              <a:spcBef>
                <a:spcPts val="0"/>
              </a:spcBef>
              <a:spcAft>
                <a:spcPts val="1200"/>
              </a:spcAft>
              <a:buNone/>
            </a:pPr>
            <a:r>
              <a:rPr lang="cs-CZ" sz="2000" dirty="0">
                <a:latin typeface="Arial" panose="020B0604020202020204" pitchFamily="34" charset="0"/>
                <a:cs typeface="Arial" panose="020B0604020202020204" pitchFamily="34" charset="0"/>
              </a:rPr>
              <a:t>Základní nástroj hodnocení: </a:t>
            </a:r>
            <a:r>
              <a:rPr lang="cs-CZ" sz="2000" dirty="0" err="1">
                <a:latin typeface="Arial" panose="020B0604020202020204" pitchFamily="34" charset="0"/>
                <a:cs typeface="Arial" panose="020B0604020202020204" pitchFamily="34" charset="0"/>
              </a:rPr>
              <a:t>Bibliometrická</a:t>
            </a:r>
            <a:r>
              <a:rPr lang="cs-CZ" sz="2000" dirty="0">
                <a:latin typeface="Arial" panose="020B0604020202020204" pitchFamily="34" charset="0"/>
                <a:cs typeface="Arial" panose="020B0604020202020204" pitchFamily="34" charset="0"/>
              </a:rPr>
              <a:t> analýza</a:t>
            </a:r>
          </a:p>
        </p:txBody>
      </p:sp>
      <p:sp>
        <p:nvSpPr>
          <p:cNvPr id="4" name="Obdélník 3"/>
          <p:cNvSpPr/>
          <p:nvPr/>
        </p:nvSpPr>
        <p:spPr>
          <a:xfrm>
            <a:off x="675648" y="1815532"/>
            <a:ext cx="7682150" cy="3170099"/>
          </a:xfrm>
          <a:prstGeom prst="rect">
            <a:avLst/>
          </a:prstGeom>
        </p:spPr>
        <p:txBody>
          <a:bodyPr wrap="square">
            <a:spAutoFit/>
          </a:bodyPr>
          <a:lstStyle/>
          <a:p>
            <a:pPr>
              <a:spcAft>
                <a:spcPts val="1200"/>
              </a:spcAft>
            </a:pPr>
            <a:r>
              <a:rPr lang="cs-CZ" b="1" dirty="0">
                <a:latin typeface="Arial" panose="020B0604020202020204" pitchFamily="34" charset="0"/>
                <a:cs typeface="Arial" panose="020B0604020202020204" pitchFamily="34" charset="0"/>
              </a:rPr>
              <a:t>Modul 2 </a:t>
            </a:r>
            <a:r>
              <a:rPr lang="cs-CZ" dirty="0">
                <a:latin typeface="Arial" panose="020B0604020202020204" pitchFamily="34" charset="0"/>
                <a:cs typeface="Arial" panose="020B0604020202020204" pitchFamily="34" charset="0"/>
              </a:rPr>
              <a:t>představuje </a:t>
            </a:r>
            <a:r>
              <a:rPr lang="cs-CZ" dirty="0" err="1">
                <a:latin typeface="Arial" panose="020B0604020202020204" pitchFamily="34" charset="0"/>
                <a:cs typeface="Arial" panose="020B0604020202020204" pitchFamily="34" charset="0"/>
              </a:rPr>
              <a:t>bibliometrickou</a:t>
            </a:r>
            <a:r>
              <a:rPr lang="cs-CZ" dirty="0">
                <a:latin typeface="Arial" panose="020B0604020202020204" pitchFamily="34" charset="0"/>
                <a:cs typeface="Arial" panose="020B0604020202020204" pitchFamily="34" charset="0"/>
              </a:rPr>
              <a:t> analýzu s využitím </a:t>
            </a:r>
            <a:r>
              <a:rPr lang="cs-CZ" b="1" dirty="0">
                <a:latin typeface="Arial" panose="020B0604020202020204" pitchFamily="34" charset="0"/>
                <a:cs typeface="Arial" panose="020B0604020202020204" pitchFamily="34" charset="0"/>
              </a:rPr>
              <a:t>AIS místo IF </a:t>
            </a:r>
            <a:r>
              <a:rPr lang="cs-CZ" dirty="0">
                <a:latin typeface="Arial" panose="020B0604020202020204" pitchFamily="34" charset="0"/>
                <a:cs typeface="Arial" panose="020B0604020202020204" pitchFamily="34" charset="0"/>
              </a:rPr>
              <a:t>a rozdělením výsledků do </a:t>
            </a:r>
            <a:r>
              <a:rPr lang="cs-CZ" b="1" dirty="0" err="1">
                <a:latin typeface="Arial" panose="020B0604020202020204" pitchFamily="34" charset="0"/>
                <a:cs typeface="Arial" panose="020B0604020202020204" pitchFamily="34" charset="0"/>
              </a:rPr>
              <a:t>kvartilů</a:t>
            </a:r>
            <a:r>
              <a:rPr lang="cs-CZ" b="1" dirty="0">
                <a:latin typeface="Arial" panose="020B0604020202020204" pitchFamily="34" charset="0"/>
                <a:cs typeface="Arial" panose="020B0604020202020204" pitchFamily="34" charset="0"/>
              </a:rPr>
              <a:t> a horního decilu</a:t>
            </a:r>
            <a:r>
              <a:rPr lang="cs-CZ" dirty="0">
                <a:latin typeface="Arial" panose="020B0604020202020204" pitchFamily="34" charset="0"/>
                <a:cs typeface="Arial" panose="020B0604020202020204" pitchFamily="34" charset="0"/>
              </a:rPr>
              <a:t>. Analýza se dělá jednak pro obory v rámci ČR a jednak pro VO.  Pro porovnání se používají data pro svět, ČR a EU15.</a:t>
            </a:r>
          </a:p>
          <a:p>
            <a:pPr>
              <a:spcAft>
                <a:spcPts val="1200"/>
              </a:spcAft>
            </a:pPr>
            <a:r>
              <a:rPr lang="cs-CZ" dirty="0">
                <a:latin typeface="Arial" panose="020B0604020202020204" pitchFamily="34" charset="0"/>
                <a:cs typeface="Arial" panose="020B0604020202020204" pitchFamily="34" charset="0"/>
              </a:rPr>
              <a:t>Obory se berou podle </a:t>
            </a:r>
            <a:r>
              <a:rPr lang="cs-CZ" b="1" dirty="0">
                <a:latin typeface="Arial" panose="020B0604020202020204" pitchFamily="34" charset="0"/>
                <a:cs typeface="Arial" panose="020B0604020202020204" pitchFamily="34" charset="0"/>
              </a:rPr>
              <a:t>klasifikace FORD</a:t>
            </a:r>
            <a:r>
              <a:rPr lang="cs-CZ" dirty="0">
                <a:latin typeface="Arial" panose="020B0604020202020204" pitchFamily="34" charset="0"/>
                <a:cs typeface="Arial" panose="020B0604020202020204" pitchFamily="34" charset="0"/>
              </a:rPr>
              <a:t>, tj. přírodní vědy zahrnují matematiku, počítačové vědy, chemii, vědy o Zemi, fyziku, biologii a jiné přírodní vědy.</a:t>
            </a:r>
          </a:p>
          <a:p>
            <a:pPr>
              <a:spcAft>
                <a:spcPts val="1200"/>
              </a:spcAft>
            </a:pPr>
            <a:r>
              <a:rPr lang="cs-CZ" dirty="0">
                <a:latin typeface="Arial" panose="020B0604020202020204" pitchFamily="34" charset="0"/>
                <a:cs typeface="Arial" panose="020B0604020202020204" pitchFamily="34" charset="0"/>
              </a:rPr>
              <a:t>Pro obory, kde to má smysl, se vyhodnocují </a:t>
            </a:r>
            <a:r>
              <a:rPr lang="cs-CZ" b="1" dirty="0">
                <a:latin typeface="Arial" panose="020B0604020202020204" pitchFamily="34" charset="0"/>
                <a:cs typeface="Arial" panose="020B0604020202020204" pitchFamily="34" charset="0"/>
              </a:rPr>
              <a:t>velké kolaborace </a:t>
            </a:r>
            <a:r>
              <a:rPr lang="cs-CZ" dirty="0">
                <a:latin typeface="Arial" panose="020B0604020202020204" pitchFamily="34" charset="0"/>
                <a:cs typeface="Arial" panose="020B0604020202020204" pitchFamily="34" charset="0"/>
              </a:rPr>
              <a:t>(oblast částicové fyziky) a </a:t>
            </a:r>
            <a:r>
              <a:rPr lang="cs-CZ" b="1" dirty="0">
                <a:latin typeface="Arial" panose="020B0604020202020204" pitchFamily="34" charset="0"/>
                <a:cs typeface="Arial" panose="020B0604020202020204" pitchFamily="34" charset="0"/>
              </a:rPr>
              <a:t>afiliace reprint autora </a:t>
            </a:r>
            <a:r>
              <a:rPr lang="cs-CZ" dirty="0">
                <a:latin typeface="Arial" panose="020B0604020202020204" pitchFamily="34" charset="0"/>
                <a:cs typeface="Arial" panose="020B0604020202020204" pitchFamily="34" charset="0"/>
              </a:rPr>
              <a:t>(přírodní vědy kromě matematiky a počítačových věd). </a:t>
            </a:r>
          </a:p>
        </p:txBody>
      </p:sp>
      <p:pic>
        <p:nvPicPr>
          <p:cNvPr id="10" name="Obráze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0140" y="156803"/>
            <a:ext cx="579933" cy="392871"/>
          </a:xfrm>
          <a:prstGeom prst="rect">
            <a:avLst/>
          </a:prstGeom>
        </p:spPr>
      </p:pic>
    </p:spTree>
    <p:extLst>
      <p:ext uri="{BB962C8B-B14F-4D97-AF65-F5344CB8AC3E}">
        <p14:creationId xmlns:p14="http://schemas.microsoft.com/office/powerpoint/2010/main" val="32382930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nterni.avcr.cz/miranda2/export/sitesavcr/data.avcr.cz/interni/Dokumenty/logo/ZNACKA-CZE/zakladni-verze/PNG/AVCR_zakladni_znacka_CZ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73" y="196375"/>
            <a:ext cx="1285907" cy="3447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nice 8"/>
          <p:cNvCxnSpPr/>
          <p:nvPr/>
        </p:nvCxnSpPr>
        <p:spPr>
          <a:xfrm flipV="1">
            <a:off x="606164" y="617220"/>
            <a:ext cx="7886700" cy="38100"/>
          </a:xfrm>
          <a:prstGeom prst="line">
            <a:avLst/>
          </a:prstGeom>
          <a:ln w="10160"/>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fld id="{C17EE6DA-A286-43A2-9010-EEC046E09579}" type="slidenum">
              <a:rPr lang="cs-CZ" smtClean="0"/>
              <a:t>36</a:t>
            </a:fld>
            <a:endParaRPr lang="cs-CZ" dirty="0"/>
          </a:p>
        </p:txBody>
      </p:sp>
      <p:sp>
        <p:nvSpPr>
          <p:cNvPr id="6" name="Title 1">
            <a:extLst>
              <a:ext uri="{FF2B5EF4-FFF2-40B4-BE49-F238E27FC236}">
                <a16:creationId xmlns:a16="http://schemas.microsoft.com/office/drawing/2014/main" id="{69DCB0C6-5A9F-46C2-B4B2-F541A99FE544}"/>
              </a:ext>
            </a:extLst>
          </p:cNvPr>
          <p:cNvSpPr>
            <a:spLocks noGrp="1"/>
          </p:cNvSpPr>
          <p:nvPr>
            <p:ph type="title"/>
          </p:nvPr>
        </p:nvSpPr>
        <p:spPr>
          <a:xfrm>
            <a:off x="573373" y="810000"/>
            <a:ext cx="7886700" cy="574815"/>
          </a:xfrm>
        </p:spPr>
        <p:txBody>
          <a:bodyPr anchor="t" anchorCtr="0">
            <a:noAutofit/>
          </a:bodyPr>
          <a:lstStyle>
            <a:lvl1pPr>
              <a:defRPr sz="2400" b="1" baseline="0">
                <a:solidFill>
                  <a:srgbClr val="0072B6"/>
                </a:solidFill>
                <a:latin typeface="Arial" panose="020B0604020202020204" pitchFamily="34" charset="0"/>
                <a:cs typeface="Arial" panose="020B0604020202020204" pitchFamily="34" charset="0"/>
              </a:defRPr>
            </a:lvl1pPr>
          </a:lstStyle>
          <a:p>
            <a:pPr algn="ctr"/>
            <a:r>
              <a:rPr lang="cs-CZ" dirty="0"/>
              <a:t>Metodika M17+ : Modul 2</a:t>
            </a:r>
            <a:endParaRPr lang="en-US" dirty="0"/>
          </a:p>
        </p:txBody>
      </p:sp>
      <p:sp>
        <p:nvSpPr>
          <p:cNvPr id="8" name="Content Placeholder 2">
            <a:extLst>
              <a:ext uri="{FF2B5EF4-FFF2-40B4-BE49-F238E27FC236}">
                <a16:creationId xmlns:a16="http://schemas.microsoft.com/office/drawing/2014/main" id="{9B3EFFFE-5466-49CA-9153-1F19A29CD98C}"/>
              </a:ext>
            </a:extLst>
          </p:cNvPr>
          <p:cNvSpPr>
            <a:spLocks noGrp="1"/>
          </p:cNvSpPr>
          <p:nvPr>
            <p:ph idx="1"/>
          </p:nvPr>
        </p:nvSpPr>
        <p:spPr>
          <a:xfrm>
            <a:off x="698218" y="1380910"/>
            <a:ext cx="8116451" cy="5038975"/>
          </a:xfrm>
        </p:spPr>
        <p:txBody>
          <a:bodyPr>
            <a:noAutofit/>
          </a:bodyPr>
          <a:lstStyle>
            <a:lvl1pPr marL="228600" indent="-228600">
              <a:buClr>
                <a:srgbClr val="0072B6"/>
              </a:buClr>
              <a:buFont typeface="Calibri" panose="020F0502020204030204" pitchFamily="34" charset="0"/>
              <a:buChar char="-"/>
              <a:defRPr sz="1800"/>
            </a:lvl1pPr>
            <a:lvl2pPr marL="685800" indent="-228600">
              <a:buClr>
                <a:srgbClr val="0072B6"/>
              </a:buClr>
              <a:buFont typeface="Calibri" panose="020F0502020204030204" pitchFamily="34" charset="0"/>
              <a:buChar char="-"/>
              <a:defRPr/>
            </a:lvl2pPr>
            <a:lvl3pPr marL="1143000" indent="-228600">
              <a:buClr>
                <a:srgbClr val="0072B6"/>
              </a:buClr>
              <a:buFont typeface="Calibri" panose="020F0502020204030204" pitchFamily="34" charset="0"/>
              <a:buChar char="-"/>
              <a:defRPr/>
            </a:lvl3pPr>
            <a:lvl4pPr marL="1600200" indent="-228600">
              <a:buClr>
                <a:srgbClr val="0072B6"/>
              </a:buClr>
              <a:buFont typeface="Calibri" panose="020F0502020204030204" pitchFamily="34" charset="0"/>
              <a:buChar char="-"/>
              <a:defRPr/>
            </a:lvl4pPr>
            <a:lvl5pPr marL="2057400" indent="-228600">
              <a:buClr>
                <a:srgbClr val="0072B6"/>
              </a:buClr>
              <a:buFont typeface="Calibri" panose="020F0502020204030204" pitchFamily="34" charset="0"/>
              <a:buChar char="-"/>
              <a:defRPr/>
            </a:lvl5pPr>
          </a:lstStyle>
          <a:p>
            <a:pPr marL="0" indent="0">
              <a:lnSpc>
                <a:spcPct val="100000"/>
              </a:lnSpc>
              <a:spcBef>
                <a:spcPts val="0"/>
              </a:spcBef>
              <a:spcAft>
                <a:spcPts val="1200"/>
              </a:spcAft>
              <a:buNone/>
            </a:pPr>
            <a:r>
              <a:rPr lang="cs-CZ" sz="2000" dirty="0" err="1">
                <a:latin typeface="Arial" panose="020B0604020202020204" pitchFamily="34" charset="0"/>
                <a:cs typeface="Arial" panose="020B0604020202020204" pitchFamily="34" charset="0"/>
              </a:rPr>
              <a:t>Bibliometrická</a:t>
            </a:r>
            <a:r>
              <a:rPr lang="cs-CZ" sz="2000" dirty="0">
                <a:latin typeface="Arial" panose="020B0604020202020204" pitchFamily="34" charset="0"/>
                <a:cs typeface="Arial" panose="020B0604020202020204" pitchFamily="34" charset="0"/>
              </a:rPr>
              <a:t> analýza pro VO</a:t>
            </a:r>
          </a:p>
        </p:txBody>
      </p:sp>
      <p:pic>
        <p:nvPicPr>
          <p:cNvPr id="3" name="Obrázek 2"/>
          <p:cNvPicPr>
            <a:picLocks noChangeAspect="1"/>
          </p:cNvPicPr>
          <p:nvPr/>
        </p:nvPicPr>
        <p:blipFill>
          <a:blip r:embed="rId3"/>
          <a:stretch>
            <a:fillRect/>
          </a:stretch>
        </p:blipFill>
        <p:spPr>
          <a:xfrm>
            <a:off x="881489" y="2894423"/>
            <a:ext cx="7749908" cy="3644490"/>
          </a:xfrm>
          <a:prstGeom prst="rect">
            <a:avLst/>
          </a:prstGeom>
        </p:spPr>
      </p:pic>
      <p:sp>
        <p:nvSpPr>
          <p:cNvPr id="4" name="Obdélník 3">
            <a:extLst>
              <a:ext uri="{FF2B5EF4-FFF2-40B4-BE49-F238E27FC236}">
                <a16:creationId xmlns:a16="http://schemas.microsoft.com/office/drawing/2014/main" id="{4966ACEA-329F-4389-949E-72F98E3A9F11}"/>
              </a:ext>
            </a:extLst>
          </p:cNvPr>
          <p:cNvSpPr/>
          <p:nvPr/>
        </p:nvSpPr>
        <p:spPr>
          <a:xfrm>
            <a:off x="881489" y="2894423"/>
            <a:ext cx="7564293"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e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0140" y="156803"/>
            <a:ext cx="579933" cy="392871"/>
          </a:xfrm>
          <a:prstGeom prst="rect">
            <a:avLst/>
          </a:prstGeom>
        </p:spPr>
      </p:pic>
    </p:spTree>
    <p:extLst>
      <p:ext uri="{BB962C8B-B14F-4D97-AF65-F5344CB8AC3E}">
        <p14:creationId xmlns:p14="http://schemas.microsoft.com/office/powerpoint/2010/main" val="11360119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nterni.avcr.cz/miranda2/export/sitesavcr/data.avcr.cz/interni/Dokumenty/logo/ZNACKA-CZE/zakladni-verze/PNG/AVCR_zakladni_znacka_CZ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73" y="196375"/>
            <a:ext cx="1285907" cy="3447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nice 8"/>
          <p:cNvCxnSpPr/>
          <p:nvPr/>
        </p:nvCxnSpPr>
        <p:spPr>
          <a:xfrm flipV="1">
            <a:off x="606164" y="617220"/>
            <a:ext cx="7886700" cy="38100"/>
          </a:xfrm>
          <a:prstGeom prst="line">
            <a:avLst/>
          </a:prstGeom>
          <a:ln w="10160"/>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fld id="{C17EE6DA-A286-43A2-9010-EEC046E09579}" type="slidenum">
              <a:rPr lang="cs-CZ" smtClean="0"/>
              <a:t>37</a:t>
            </a:fld>
            <a:endParaRPr lang="cs-CZ" dirty="0"/>
          </a:p>
        </p:txBody>
      </p:sp>
      <p:sp>
        <p:nvSpPr>
          <p:cNvPr id="6" name="Title 1">
            <a:extLst>
              <a:ext uri="{FF2B5EF4-FFF2-40B4-BE49-F238E27FC236}">
                <a16:creationId xmlns:a16="http://schemas.microsoft.com/office/drawing/2014/main" id="{69DCB0C6-5A9F-46C2-B4B2-F541A99FE544}"/>
              </a:ext>
            </a:extLst>
          </p:cNvPr>
          <p:cNvSpPr>
            <a:spLocks noGrp="1"/>
          </p:cNvSpPr>
          <p:nvPr>
            <p:ph type="title"/>
          </p:nvPr>
        </p:nvSpPr>
        <p:spPr>
          <a:xfrm>
            <a:off x="573373" y="810000"/>
            <a:ext cx="7886700" cy="574815"/>
          </a:xfrm>
        </p:spPr>
        <p:txBody>
          <a:bodyPr anchor="t" anchorCtr="0">
            <a:noAutofit/>
          </a:bodyPr>
          <a:lstStyle>
            <a:lvl1pPr>
              <a:defRPr sz="2400" b="1" baseline="0">
                <a:solidFill>
                  <a:srgbClr val="0072B6"/>
                </a:solidFill>
                <a:latin typeface="Arial" panose="020B0604020202020204" pitchFamily="34" charset="0"/>
                <a:cs typeface="Arial" panose="020B0604020202020204" pitchFamily="34" charset="0"/>
              </a:defRPr>
            </a:lvl1pPr>
          </a:lstStyle>
          <a:p>
            <a:pPr algn="ctr"/>
            <a:r>
              <a:rPr lang="cs-CZ" dirty="0"/>
              <a:t>Metodika M17+ : Modul 2</a:t>
            </a:r>
            <a:endParaRPr lang="en-US" dirty="0"/>
          </a:p>
        </p:txBody>
      </p:sp>
      <p:sp>
        <p:nvSpPr>
          <p:cNvPr id="8" name="Content Placeholder 2">
            <a:extLst>
              <a:ext uri="{FF2B5EF4-FFF2-40B4-BE49-F238E27FC236}">
                <a16:creationId xmlns:a16="http://schemas.microsoft.com/office/drawing/2014/main" id="{9B3EFFFE-5466-49CA-9153-1F19A29CD98C}"/>
              </a:ext>
            </a:extLst>
          </p:cNvPr>
          <p:cNvSpPr>
            <a:spLocks noGrp="1"/>
          </p:cNvSpPr>
          <p:nvPr>
            <p:ph idx="1"/>
          </p:nvPr>
        </p:nvSpPr>
        <p:spPr>
          <a:xfrm>
            <a:off x="698218" y="1380910"/>
            <a:ext cx="8116451" cy="5038975"/>
          </a:xfrm>
        </p:spPr>
        <p:txBody>
          <a:bodyPr>
            <a:noAutofit/>
          </a:bodyPr>
          <a:lstStyle>
            <a:lvl1pPr marL="228600" indent="-228600">
              <a:buClr>
                <a:srgbClr val="0072B6"/>
              </a:buClr>
              <a:buFont typeface="Calibri" panose="020F0502020204030204" pitchFamily="34" charset="0"/>
              <a:buChar char="-"/>
              <a:defRPr sz="1800"/>
            </a:lvl1pPr>
            <a:lvl2pPr marL="685800" indent="-228600">
              <a:buClr>
                <a:srgbClr val="0072B6"/>
              </a:buClr>
              <a:buFont typeface="Calibri" panose="020F0502020204030204" pitchFamily="34" charset="0"/>
              <a:buChar char="-"/>
              <a:defRPr/>
            </a:lvl2pPr>
            <a:lvl3pPr marL="1143000" indent="-228600">
              <a:buClr>
                <a:srgbClr val="0072B6"/>
              </a:buClr>
              <a:buFont typeface="Calibri" panose="020F0502020204030204" pitchFamily="34" charset="0"/>
              <a:buChar char="-"/>
              <a:defRPr/>
            </a:lvl3pPr>
            <a:lvl4pPr marL="1600200" indent="-228600">
              <a:buClr>
                <a:srgbClr val="0072B6"/>
              </a:buClr>
              <a:buFont typeface="Calibri" panose="020F0502020204030204" pitchFamily="34" charset="0"/>
              <a:buChar char="-"/>
              <a:defRPr/>
            </a:lvl4pPr>
            <a:lvl5pPr marL="2057400" indent="-228600">
              <a:buClr>
                <a:srgbClr val="0072B6"/>
              </a:buClr>
              <a:buFont typeface="Calibri" panose="020F0502020204030204" pitchFamily="34" charset="0"/>
              <a:buChar char="-"/>
              <a:defRPr/>
            </a:lvl5pPr>
          </a:lstStyle>
          <a:p>
            <a:pPr marL="0" indent="0">
              <a:lnSpc>
                <a:spcPct val="100000"/>
              </a:lnSpc>
              <a:spcBef>
                <a:spcPts val="0"/>
              </a:spcBef>
              <a:spcAft>
                <a:spcPts val="1200"/>
              </a:spcAft>
              <a:buNone/>
            </a:pPr>
            <a:r>
              <a:rPr lang="cs-CZ" sz="2000" dirty="0">
                <a:latin typeface="Arial" panose="020B0604020202020204" pitchFamily="34" charset="0"/>
                <a:cs typeface="Arial" panose="020B0604020202020204" pitchFamily="34" charset="0"/>
              </a:rPr>
              <a:t>Metodika M17+   </a:t>
            </a:r>
            <a:r>
              <a:rPr lang="cs-CZ" sz="2000" dirty="0" err="1">
                <a:latin typeface="Arial" panose="020B0604020202020204" pitchFamily="34" charset="0"/>
                <a:cs typeface="Arial" panose="020B0604020202020204" pitchFamily="34" charset="0"/>
              </a:rPr>
              <a:t>Bibliometrická</a:t>
            </a:r>
            <a:r>
              <a:rPr lang="cs-CZ" sz="2000" dirty="0">
                <a:latin typeface="Arial" panose="020B0604020202020204" pitchFamily="34" charset="0"/>
                <a:cs typeface="Arial" panose="020B0604020202020204" pitchFamily="34" charset="0"/>
              </a:rPr>
              <a:t> analýza pro VO</a:t>
            </a:r>
          </a:p>
        </p:txBody>
      </p:sp>
      <p:pic>
        <p:nvPicPr>
          <p:cNvPr id="4" name="Obrázek 3"/>
          <p:cNvPicPr>
            <a:picLocks noChangeAspect="1"/>
          </p:cNvPicPr>
          <p:nvPr/>
        </p:nvPicPr>
        <p:blipFill>
          <a:blip r:embed="rId3"/>
          <a:stretch>
            <a:fillRect/>
          </a:stretch>
        </p:blipFill>
        <p:spPr>
          <a:xfrm>
            <a:off x="669582" y="1955725"/>
            <a:ext cx="7694282" cy="4249463"/>
          </a:xfrm>
          <a:prstGeom prst="rect">
            <a:avLst/>
          </a:prstGeom>
        </p:spPr>
      </p:pic>
      <p:sp>
        <p:nvSpPr>
          <p:cNvPr id="3" name="Obdélník 2">
            <a:extLst>
              <a:ext uri="{FF2B5EF4-FFF2-40B4-BE49-F238E27FC236}">
                <a16:creationId xmlns:a16="http://schemas.microsoft.com/office/drawing/2014/main" id="{AFEA3F40-0BEE-415B-939D-FB8CBBD28002}"/>
              </a:ext>
            </a:extLst>
          </p:cNvPr>
          <p:cNvSpPr/>
          <p:nvPr/>
        </p:nvSpPr>
        <p:spPr>
          <a:xfrm>
            <a:off x="2278626" y="1955725"/>
            <a:ext cx="4999703" cy="293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e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0140" y="156803"/>
            <a:ext cx="579933" cy="392871"/>
          </a:xfrm>
          <a:prstGeom prst="rect">
            <a:avLst/>
          </a:prstGeom>
        </p:spPr>
      </p:pic>
    </p:spTree>
    <p:extLst>
      <p:ext uri="{BB962C8B-B14F-4D97-AF65-F5344CB8AC3E}">
        <p14:creationId xmlns:p14="http://schemas.microsoft.com/office/powerpoint/2010/main" val="2191742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nterni.avcr.cz/miranda2/export/sitesavcr/data.avcr.cz/interni/Dokumenty/logo/ZNACKA-CZE/zakladni-verze/PNG/AVCR_zakladni_znacka_CZ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73" y="196375"/>
            <a:ext cx="1285907" cy="3447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nice 8"/>
          <p:cNvCxnSpPr/>
          <p:nvPr/>
        </p:nvCxnSpPr>
        <p:spPr>
          <a:xfrm flipV="1">
            <a:off x="606164" y="617220"/>
            <a:ext cx="7886700" cy="38100"/>
          </a:xfrm>
          <a:prstGeom prst="line">
            <a:avLst/>
          </a:prstGeom>
          <a:ln w="10160"/>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fld id="{C17EE6DA-A286-43A2-9010-EEC046E09579}" type="slidenum">
              <a:rPr lang="cs-CZ" smtClean="0"/>
              <a:t>38</a:t>
            </a:fld>
            <a:endParaRPr lang="cs-CZ" dirty="0"/>
          </a:p>
        </p:txBody>
      </p:sp>
      <p:sp>
        <p:nvSpPr>
          <p:cNvPr id="6" name="Title 1">
            <a:extLst>
              <a:ext uri="{FF2B5EF4-FFF2-40B4-BE49-F238E27FC236}">
                <a16:creationId xmlns:a16="http://schemas.microsoft.com/office/drawing/2014/main" id="{69DCB0C6-5A9F-46C2-B4B2-F541A99FE544}"/>
              </a:ext>
            </a:extLst>
          </p:cNvPr>
          <p:cNvSpPr>
            <a:spLocks noGrp="1"/>
          </p:cNvSpPr>
          <p:nvPr>
            <p:ph type="title"/>
          </p:nvPr>
        </p:nvSpPr>
        <p:spPr>
          <a:xfrm>
            <a:off x="573373" y="810000"/>
            <a:ext cx="7886700" cy="574815"/>
          </a:xfrm>
        </p:spPr>
        <p:txBody>
          <a:bodyPr anchor="t" anchorCtr="0">
            <a:noAutofit/>
          </a:bodyPr>
          <a:lstStyle>
            <a:lvl1pPr>
              <a:defRPr sz="2400" b="1" baseline="0">
                <a:solidFill>
                  <a:srgbClr val="0072B6"/>
                </a:solidFill>
                <a:latin typeface="Arial" panose="020B0604020202020204" pitchFamily="34" charset="0"/>
                <a:cs typeface="Arial" panose="020B0604020202020204" pitchFamily="34" charset="0"/>
              </a:defRPr>
            </a:lvl1pPr>
          </a:lstStyle>
          <a:p>
            <a:pPr algn="ctr"/>
            <a:r>
              <a:rPr lang="cs-CZ" dirty="0"/>
              <a:t>Metodika M17+ : Modul 2</a:t>
            </a:r>
            <a:endParaRPr lang="en-US" dirty="0"/>
          </a:p>
        </p:txBody>
      </p:sp>
      <p:sp>
        <p:nvSpPr>
          <p:cNvPr id="8" name="Content Placeholder 2">
            <a:extLst>
              <a:ext uri="{FF2B5EF4-FFF2-40B4-BE49-F238E27FC236}">
                <a16:creationId xmlns:a16="http://schemas.microsoft.com/office/drawing/2014/main" id="{9B3EFFFE-5466-49CA-9153-1F19A29CD98C}"/>
              </a:ext>
            </a:extLst>
          </p:cNvPr>
          <p:cNvSpPr>
            <a:spLocks noGrp="1"/>
          </p:cNvSpPr>
          <p:nvPr>
            <p:ph idx="1"/>
          </p:nvPr>
        </p:nvSpPr>
        <p:spPr>
          <a:xfrm>
            <a:off x="698218" y="1380910"/>
            <a:ext cx="8116451" cy="5038975"/>
          </a:xfrm>
        </p:spPr>
        <p:txBody>
          <a:bodyPr>
            <a:noAutofit/>
          </a:bodyPr>
          <a:lstStyle>
            <a:lvl1pPr marL="228600" indent="-228600">
              <a:buClr>
                <a:srgbClr val="0072B6"/>
              </a:buClr>
              <a:buFont typeface="Calibri" panose="020F0502020204030204" pitchFamily="34" charset="0"/>
              <a:buChar char="-"/>
              <a:defRPr sz="1800"/>
            </a:lvl1pPr>
            <a:lvl2pPr marL="685800" indent="-228600">
              <a:buClr>
                <a:srgbClr val="0072B6"/>
              </a:buClr>
              <a:buFont typeface="Calibri" panose="020F0502020204030204" pitchFamily="34" charset="0"/>
              <a:buChar char="-"/>
              <a:defRPr/>
            </a:lvl2pPr>
            <a:lvl3pPr marL="1143000" indent="-228600">
              <a:buClr>
                <a:srgbClr val="0072B6"/>
              </a:buClr>
              <a:buFont typeface="Calibri" panose="020F0502020204030204" pitchFamily="34" charset="0"/>
              <a:buChar char="-"/>
              <a:defRPr/>
            </a:lvl3pPr>
            <a:lvl4pPr marL="1600200" indent="-228600">
              <a:buClr>
                <a:srgbClr val="0072B6"/>
              </a:buClr>
              <a:buFont typeface="Calibri" panose="020F0502020204030204" pitchFamily="34" charset="0"/>
              <a:buChar char="-"/>
              <a:defRPr/>
            </a:lvl4pPr>
            <a:lvl5pPr marL="2057400" indent="-228600">
              <a:buClr>
                <a:srgbClr val="0072B6"/>
              </a:buClr>
              <a:buFont typeface="Calibri" panose="020F0502020204030204" pitchFamily="34" charset="0"/>
              <a:buChar char="-"/>
              <a:defRPr/>
            </a:lvl5pPr>
          </a:lstStyle>
          <a:p>
            <a:pPr marL="0" indent="0">
              <a:lnSpc>
                <a:spcPct val="100000"/>
              </a:lnSpc>
              <a:spcBef>
                <a:spcPts val="0"/>
              </a:spcBef>
              <a:spcAft>
                <a:spcPts val="1200"/>
              </a:spcAft>
              <a:buNone/>
            </a:pPr>
            <a:r>
              <a:rPr lang="cs-CZ" sz="2000" dirty="0">
                <a:latin typeface="Arial" panose="020B0604020202020204" pitchFamily="34" charset="0"/>
                <a:cs typeface="Arial" panose="020B0604020202020204" pitchFamily="34" charset="0"/>
              </a:rPr>
              <a:t>Metodika M17+   </a:t>
            </a:r>
            <a:r>
              <a:rPr lang="cs-CZ" sz="2000" dirty="0" err="1">
                <a:latin typeface="Arial" panose="020B0604020202020204" pitchFamily="34" charset="0"/>
                <a:cs typeface="Arial" panose="020B0604020202020204" pitchFamily="34" charset="0"/>
              </a:rPr>
              <a:t>Bibliometrická</a:t>
            </a:r>
            <a:r>
              <a:rPr lang="cs-CZ" sz="2000" dirty="0">
                <a:latin typeface="Arial" panose="020B0604020202020204" pitchFamily="34" charset="0"/>
                <a:cs typeface="Arial" panose="020B0604020202020204" pitchFamily="34" charset="0"/>
              </a:rPr>
              <a:t> analýza pro VO</a:t>
            </a:r>
          </a:p>
        </p:txBody>
      </p:sp>
      <p:pic>
        <p:nvPicPr>
          <p:cNvPr id="3" name="Obrázek 2"/>
          <p:cNvPicPr>
            <a:picLocks noChangeAspect="1"/>
          </p:cNvPicPr>
          <p:nvPr/>
        </p:nvPicPr>
        <p:blipFill>
          <a:blip r:embed="rId3"/>
          <a:stretch>
            <a:fillRect/>
          </a:stretch>
        </p:blipFill>
        <p:spPr>
          <a:xfrm>
            <a:off x="1248769" y="1955725"/>
            <a:ext cx="6407624" cy="3964178"/>
          </a:xfrm>
          <a:prstGeom prst="rect">
            <a:avLst/>
          </a:prstGeom>
        </p:spPr>
      </p:pic>
      <p:sp>
        <p:nvSpPr>
          <p:cNvPr id="4" name="Obdélník 3"/>
          <p:cNvSpPr/>
          <p:nvPr/>
        </p:nvSpPr>
        <p:spPr>
          <a:xfrm>
            <a:off x="3007087" y="1955725"/>
            <a:ext cx="3774202" cy="24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2270658" y="2258384"/>
            <a:ext cx="2006770" cy="147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2166330" y="2200784"/>
            <a:ext cx="1335622" cy="246221"/>
          </a:xfrm>
          <a:prstGeom prst="rect">
            <a:avLst/>
          </a:prstGeom>
          <a:noFill/>
        </p:spPr>
        <p:txBody>
          <a:bodyPr wrap="none" rtlCol="0">
            <a:spAutoFit/>
          </a:bodyPr>
          <a:lstStyle/>
          <a:p>
            <a:r>
              <a:rPr lang="cs-CZ" sz="1000" b="1" dirty="0" smtClean="0"/>
              <a:t>Výzkumná organizace</a:t>
            </a:r>
            <a:endParaRPr lang="cs-CZ" sz="1000" b="1" dirty="0"/>
          </a:p>
        </p:txBody>
      </p:sp>
      <p:pic>
        <p:nvPicPr>
          <p:cNvPr id="11" name="Obrázek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0140" y="156803"/>
            <a:ext cx="579933" cy="392871"/>
          </a:xfrm>
          <a:prstGeom prst="rect">
            <a:avLst/>
          </a:prstGeom>
        </p:spPr>
      </p:pic>
    </p:spTree>
    <p:extLst>
      <p:ext uri="{BB962C8B-B14F-4D97-AF65-F5344CB8AC3E}">
        <p14:creationId xmlns:p14="http://schemas.microsoft.com/office/powerpoint/2010/main" val="10700710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nterni.avcr.cz/miranda2/export/sitesavcr/data.avcr.cz/interni/Dokumenty/logo/ZNACKA-CZE/zakladni-verze/PNG/AVCR_zakladni_znacka_CZ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73" y="196375"/>
            <a:ext cx="1285907" cy="3447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nice 8"/>
          <p:cNvCxnSpPr/>
          <p:nvPr/>
        </p:nvCxnSpPr>
        <p:spPr>
          <a:xfrm flipV="1">
            <a:off x="606164" y="617220"/>
            <a:ext cx="7886700" cy="38100"/>
          </a:xfrm>
          <a:prstGeom prst="line">
            <a:avLst/>
          </a:prstGeom>
          <a:ln w="10160"/>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fld id="{C17EE6DA-A286-43A2-9010-EEC046E09579}" type="slidenum">
              <a:rPr lang="cs-CZ" smtClean="0"/>
              <a:t>39</a:t>
            </a:fld>
            <a:endParaRPr lang="cs-CZ" dirty="0"/>
          </a:p>
        </p:txBody>
      </p:sp>
      <p:sp>
        <p:nvSpPr>
          <p:cNvPr id="6" name="Title 1">
            <a:extLst>
              <a:ext uri="{FF2B5EF4-FFF2-40B4-BE49-F238E27FC236}">
                <a16:creationId xmlns:a16="http://schemas.microsoft.com/office/drawing/2014/main" id="{69DCB0C6-5A9F-46C2-B4B2-F541A99FE544}"/>
              </a:ext>
            </a:extLst>
          </p:cNvPr>
          <p:cNvSpPr>
            <a:spLocks noGrp="1"/>
          </p:cNvSpPr>
          <p:nvPr>
            <p:ph type="title"/>
          </p:nvPr>
        </p:nvSpPr>
        <p:spPr>
          <a:xfrm>
            <a:off x="573373" y="810000"/>
            <a:ext cx="7886700" cy="574815"/>
          </a:xfrm>
        </p:spPr>
        <p:txBody>
          <a:bodyPr anchor="t" anchorCtr="0">
            <a:noAutofit/>
          </a:bodyPr>
          <a:lstStyle>
            <a:lvl1pPr>
              <a:defRPr sz="2400" b="1" baseline="0">
                <a:solidFill>
                  <a:srgbClr val="0072B6"/>
                </a:solidFill>
                <a:latin typeface="Arial" panose="020B0604020202020204" pitchFamily="34" charset="0"/>
                <a:cs typeface="Arial" panose="020B0604020202020204" pitchFamily="34" charset="0"/>
              </a:defRPr>
            </a:lvl1pPr>
          </a:lstStyle>
          <a:p>
            <a:pPr algn="ctr"/>
            <a:r>
              <a:rPr lang="cs-CZ" dirty="0"/>
              <a:t>Metodika M17+ : Modul 2</a:t>
            </a:r>
            <a:endParaRPr lang="en-US" dirty="0"/>
          </a:p>
        </p:txBody>
      </p:sp>
      <p:sp>
        <p:nvSpPr>
          <p:cNvPr id="8" name="Content Placeholder 2">
            <a:extLst>
              <a:ext uri="{FF2B5EF4-FFF2-40B4-BE49-F238E27FC236}">
                <a16:creationId xmlns:a16="http://schemas.microsoft.com/office/drawing/2014/main" id="{9B3EFFFE-5466-49CA-9153-1F19A29CD98C}"/>
              </a:ext>
            </a:extLst>
          </p:cNvPr>
          <p:cNvSpPr>
            <a:spLocks noGrp="1"/>
          </p:cNvSpPr>
          <p:nvPr>
            <p:ph idx="1"/>
          </p:nvPr>
        </p:nvSpPr>
        <p:spPr>
          <a:xfrm>
            <a:off x="698218" y="1380910"/>
            <a:ext cx="8116451" cy="5038975"/>
          </a:xfrm>
        </p:spPr>
        <p:txBody>
          <a:bodyPr>
            <a:noAutofit/>
          </a:bodyPr>
          <a:lstStyle>
            <a:lvl1pPr marL="228600" indent="-228600">
              <a:buClr>
                <a:srgbClr val="0072B6"/>
              </a:buClr>
              <a:buFont typeface="Calibri" panose="020F0502020204030204" pitchFamily="34" charset="0"/>
              <a:buChar char="-"/>
              <a:defRPr sz="1800"/>
            </a:lvl1pPr>
            <a:lvl2pPr marL="685800" indent="-228600">
              <a:buClr>
                <a:srgbClr val="0072B6"/>
              </a:buClr>
              <a:buFont typeface="Calibri" panose="020F0502020204030204" pitchFamily="34" charset="0"/>
              <a:buChar char="-"/>
              <a:defRPr/>
            </a:lvl2pPr>
            <a:lvl3pPr marL="1143000" indent="-228600">
              <a:buClr>
                <a:srgbClr val="0072B6"/>
              </a:buClr>
              <a:buFont typeface="Calibri" panose="020F0502020204030204" pitchFamily="34" charset="0"/>
              <a:buChar char="-"/>
              <a:defRPr/>
            </a:lvl3pPr>
            <a:lvl4pPr marL="1600200" indent="-228600">
              <a:buClr>
                <a:srgbClr val="0072B6"/>
              </a:buClr>
              <a:buFont typeface="Calibri" panose="020F0502020204030204" pitchFamily="34" charset="0"/>
              <a:buChar char="-"/>
              <a:defRPr/>
            </a:lvl4pPr>
            <a:lvl5pPr marL="2057400" indent="-228600">
              <a:buClr>
                <a:srgbClr val="0072B6"/>
              </a:buClr>
              <a:buFont typeface="Calibri" panose="020F0502020204030204" pitchFamily="34" charset="0"/>
              <a:buChar char="-"/>
              <a:defRPr/>
            </a:lvl5pPr>
          </a:lstStyle>
          <a:p>
            <a:pPr marL="0" indent="0">
              <a:lnSpc>
                <a:spcPct val="100000"/>
              </a:lnSpc>
              <a:spcBef>
                <a:spcPts val="0"/>
              </a:spcBef>
              <a:spcAft>
                <a:spcPts val="1200"/>
              </a:spcAft>
              <a:buNone/>
            </a:pPr>
            <a:r>
              <a:rPr lang="cs-CZ" sz="2000" dirty="0">
                <a:latin typeface="Arial" panose="020B0604020202020204" pitchFamily="34" charset="0"/>
                <a:cs typeface="Arial" panose="020B0604020202020204" pitchFamily="34" charset="0"/>
              </a:rPr>
              <a:t>Metodika M17+ : </a:t>
            </a:r>
            <a:r>
              <a:rPr lang="cs-CZ" sz="2000" dirty="0" err="1">
                <a:latin typeface="Arial" panose="020B0604020202020204" pitchFamily="34" charset="0"/>
                <a:cs typeface="Arial" panose="020B0604020202020204" pitchFamily="34" charset="0"/>
              </a:rPr>
              <a:t>Bibliometrická</a:t>
            </a:r>
            <a:r>
              <a:rPr lang="cs-CZ" sz="2000" dirty="0">
                <a:latin typeface="Arial" panose="020B0604020202020204" pitchFamily="34" charset="0"/>
                <a:cs typeface="Arial" panose="020B0604020202020204" pitchFamily="34" charset="0"/>
              </a:rPr>
              <a:t> analýza – VO, horní decil</a:t>
            </a:r>
          </a:p>
        </p:txBody>
      </p:sp>
      <p:pic>
        <p:nvPicPr>
          <p:cNvPr id="3" name="Obrázek 2"/>
          <p:cNvPicPr>
            <a:picLocks noChangeAspect="1"/>
          </p:cNvPicPr>
          <p:nvPr/>
        </p:nvPicPr>
        <p:blipFill rotWithShape="1">
          <a:blip r:embed="rId3"/>
          <a:srcRect l="-82" r="29220"/>
          <a:stretch/>
        </p:blipFill>
        <p:spPr>
          <a:xfrm>
            <a:off x="1143566" y="1955725"/>
            <a:ext cx="6724368" cy="3918606"/>
          </a:xfrm>
          <a:prstGeom prst="rect">
            <a:avLst/>
          </a:prstGeom>
        </p:spPr>
      </p:pic>
      <p:pic>
        <p:nvPicPr>
          <p:cNvPr id="10" name="Obráze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0140" y="156803"/>
            <a:ext cx="579933" cy="392871"/>
          </a:xfrm>
          <a:prstGeom prst="rect">
            <a:avLst/>
          </a:prstGeom>
        </p:spPr>
      </p:pic>
    </p:spTree>
    <p:extLst>
      <p:ext uri="{BB962C8B-B14F-4D97-AF65-F5344CB8AC3E}">
        <p14:creationId xmlns:p14="http://schemas.microsoft.com/office/powerpoint/2010/main" val="39146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C17EE6DA-A286-43A2-9010-EEC046E09579}" type="slidenum">
              <a:rPr lang="cs-CZ" smtClean="0"/>
              <a:t>4</a:t>
            </a:fld>
            <a:endParaRPr lang="cs-CZ"/>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4957" y="2000775"/>
            <a:ext cx="4908472" cy="3681354"/>
          </a:xfrm>
          <a:prstGeom prst="rect">
            <a:avLst/>
          </a:prstGeom>
        </p:spPr>
      </p:pic>
      <p:pic>
        <p:nvPicPr>
          <p:cNvPr id="5" name="Picture 2" descr="http://interni.avcr.cz/miranda2/export/sitesavcr/data.avcr.cz/interni/Dokumenty/logo/ZNACKA-CZE/zakladni-verze/PNG/AVCR_zakladni_znacka_CZ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373" y="196375"/>
            <a:ext cx="1285907" cy="34473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Přímá spojnice 5"/>
          <p:cNvCxnSpPr/>
          <p:nvPr/>
        </p:nvCxnSpPr>
        <p:spPr>
          <a:xfrm flipV="1">
            <a:off x="606164" y="617220"/>
            <a:ext cx="7886700" cy="38100"/>
          </a:xfrm>
          <a:prstGeom prst="line">
            <a:avLst/>
          </a:prstGeom>
          <a:ln w="10160"/>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69DCB0C6-5A9F-46C2-B4B2-F541A99FE544}"/>
              </a:ext>
            </a:extLst>
          </p:cNvPr>
          <p:cNvSpPr txBox="1">
            <a:spLocks/>
          </p:cNvSpPr>
          <p:nvPr/>
        </p:nvSpPr>
        <p:spPr>
          <a:xfrm>
            <a:off x="573373" y="659241"/>
            <a:ext cx="7886700" cy="853126"/>
          </a:xfrm>
          <a:prstGeom prst="rect">
            <a:avLst/>
          </a:prstGeom>
        </p:spPr>
        <p:txBody>
          <a:bodyPr anchor="t" anchorCtr="0">
            <a:noAutofit/>
          </a:bodyPr>
          <a:lstStyle>
            <a:lvl1pPr algn="l" defTabSz="914400" rtl="0" eaLnBrk="1" latinLnBrk="0" hangingPunct="1">
              <a:lnSpc>
                <a:spcPct val="90000"/>
              </a:lnSpc>
              <a:spcBef>
                <a:spcPct val="0"/>
              </a:spcBef>
              <a:buNone/>
              <a:defRPr sz="2400" b="1" kern="1200" baseline="0">
                <a:solidFill>
                  <a:srgbClr val="0072B6"/>
                </a:solidFill>
                <a:latin typeface="Arial" panose="020B0604020202020204" pitchFamily="34" charset="0"/>
                <a:ea typeface="+mj-ea"/>
                <a:cs typeface="Arial" panose="020B0604020202020204" pitchFamily="34" charset="0"/>
              </a:defRPr>
            </a:lvl1pPr>
          </a:lstStyle>
          <a:p>
            <a:pPr algn="ctr"/>
            <a:r>
              <a:rPr lang="cs-CZ" sz="3200" dirty="0"/>
              <a:t>Základní a aplikovaný výzkum</a:t>
            </a:r>
            <a:endParaRPr lang="en-US" sz="2000" dirty="0"/>
          </a:p>
        </p:txBody>
      </p:sp>
      <p:sp>
        <p:nvSpPr>
          <p:cNvPr id="8" name="TextovéPole 7"/>
          <p:cNvSpPr txBox="1"/>
          <p:nvPr/>
        </p:nvSpPr>
        <p:spPr>
          <a:xfrm>
            <a:off x="2026824" y="1280483"/>
            <a:ext cx="4779257" cy="646331"/>
          </a:xfrm>
          <a:prstGeom prst="rect">
            <a:avLst/>
          </a:prstGeom>
          <a:noFill/>
        </p:spPr>
        <p:txBody>
          <a:bodyPr wrap="none" rtlCol="0">
            <a:spAutoFit/>
          </a:bodyPr>
          <a:lstStyle/>
          <a:p>
            <a:r>
              <a:rPr lang="cs-CZ" dirty="0"/>
              <a:t>Prolínání základního a aplikovaného výzkumu lze </a:t>
            </a:r>
          </a:p>
          <a:p>
            <a:r>
              <a:rPr lang="cs-CZ" dirty="0"/>
              <a:t>vysledovat hluboko do historie lidstva</a:t>
            </a:r>
          </a:p>
        </p:txBody>
      </p:sp>
      <p:pic>
        <p:nvPicPr>
          <p:cNvPr id="10" name="Obráze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913" y="2000774"/>
            <a:ext cx="2548910" cy="3681354"/>
          </a:xfrm>
          <a:prstGeom prst="rect">
            <a:avLst/>
          </a:prstGeom>
        </p:spPr>
      </p:pic>
      <p:pic>
        <p:nvPicPr>
          <p:cNvPr id="11" name="Obráze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2491" y="4897069"/>
            <a:ext cx="1801876" cy="1351407"/>
          </a:xfrm>
          <a:prstGeom prst="rect">
            <a:avLst/>
          </a:prstGeom>
        </p:spPr>
      </p:pic>
      <p:cxnSp>
        <p:nvCxnSpPr>
          <p:cNvPr id="13" name="Přímá spojnice se šipkou 12"/>
          <p:cNvCxnSpPr/>
          <p:nvPr/>
        </p:nvCxnSpPr>
        <p:spPr>
          <a:xfrm flipH="1" flipV="1">
            <a:off x="2816823" y="3710018"/>
            <a:ext cx="578688" cy="704728"/>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a:off x="6173656" y="3841451"/>
            <a:ext cx="1648250" cy="1055618"/>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Obrázek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0140" y="156803"/>
            <a:ext cx="579933" cy="392871"/>
          </a:xfrm>
          <a:prstGeom prst="rect">
            <a:avLst/>
          </a:prstGeom>
        </p:spPr>
      </p:pic>
    </p:spTree>
    <p:extLst>
      <p:ext uri="{BB962C8B-B14F-4D97-AF65-F5344CB8AC3E}">
        <p14:creationId xmlns:p14="http://schemas.microsoft.com/office/powerpoint/2010/main" val="32855536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nterni.avcr.cz/miranda2/export/sitesavcr/data.avcr.cz/interni/Dokumenty/logo/ZNACKA-CZE/zakladni-verze/PNG/AVCR_zakladni_znacka_CZ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73" y="196375"/>
            <a:ext cx="1285907" cy="3447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nice 8"/>
          <p:cNvCxnSpPr/>
          <p:nvPr/>
        </p:nvCxnSpPr>
        <p:spPr>
          <a:xfrm flipV="1">
            <a:off x="606164" y="617220"/>
            <a:ext cx="7886700" cy="38100"/>
          </a:xfrm>
          <a:prstGeom prst="line">
            <a:avLst/>
          </a:prstGeom>
          <a:ln w="10160"/>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fld id="{C17EE6DA-A286-43A2-9010-EEC046E09579}" type="slidenum">
              <a:rPr lang="cs-CZ" smtClean="0"/>
              <a:t>40</a:t>
            </a:fld>
            <a:endParaRPr lang="cs-CZ" dirty="0"/>
          </a:p>
        </p:txBody>
      </p:sp>
      <p:sp>
        <p:nvSpPr>
          <p:cNvPr id="6" name="Title 1">
            <a:extLst>
              <a:ext uri="{FF2B5EF4-FFF2-40B4-BE49-F238E27FC236}">
                <a16:creationId xmlns:a16="http://schemas.microsoft.com/office/drawing/2014/main" id="{69DCB0C6-5A9F-46C2-B4B2-F541A99FE544}"/>
              </a:ext>
            </a:extLst>
          </p:cNvPr>
          <p:cNvSpPr>
            <a:spLocks noGrp="1"/>
          </p:cNvSpPr>
          <p:nvPr>
            <p:ph type="title"/>
          </p:nvPr>
        </p:nvSpPr>
        <p:spPr>
          <a:xfrm>
            <a:off x="573373" y="810000"/>
            <a:ext cx="7886700" cy="574815"/>
          </a:xfrm>
        </p:spPr>
        <p:txBody>
          <a:bodyPr anchor="t" anchorCtr="0">
            <a:noAutofit/>
          </a:bodyPr>
          <a:lstStyle>
            <a:lvl1pPr>
              <a:defRPr sz="2400" b="1" baseline="0">
                <a:solidFill>
                  <a:srgbClr val="0072B6"/>
                </a:solidFill>
                <a:latin typeface="Arial" panose="020B0604020202020204" pitchFamily="34" charset="0"/>
                <a:cs typeface="Arial" panose="020B0604020202020204" pitchFamily="34" charset="0"/>
              </a:defRPr>
            </a:lvl1pPr>
          </a:lstStyle>
          <a:p>
            <a:pPr algn="ctr"/>
            <a:r>
              <a:rPr lang="cs-CZ" dirty="0"/>
              <a:t>Metodika M17+: panely</a:t>
            </a:r>
            <a:endParaRPr lang="en-US" dirty="0"/>
          </a:p>
        </p:txBody>
      </p:sp>
      <p:sp>
        <p:nvSpPr>
          <p:cNvPr id="8" name="Content Placeholder 2">
            <a:extLst>
              <a:ext uri="{FF2B5EF4-FFF2-40B4-BE49-F238E27FC236}">
                <a16:creationId xmlns:a16="http://schemas.microsoft.com/office/drawing/2014/main" id="{9B3EFFFE-5466-49CA-9153-1F19A29CD98C}"/>
              </a:ext>
            </a:extLst>
          </p:cNvPr>
          <p:cNvSpPr>
            <a:spLocks noGrp="1"/>
          </p:cNvSpPr>
          <p:nvPr>
            <p:ph idx="1"/>
          </p:nvPr>
        </p:nvSpPr>
        <p:spPr>
          <a:xfrm>
            <a:off x="698218" y="1380910"/>
            <a:ext cx="8116451" cy="5038975"/>
          </a:xfrm>
        </p:spPr>
        <p:txBody>
          <a:bodyPr>
            <a:noAutofit/>
          </a:bodyPr>
          <a:lstStyle>
            <a:lvl1pPr marL="228600" indent="-228600">
              <a:buClr>
                <a:srgbClr val="0072B6"/>
              </a:buClr>
              <a:buFont typeface="Calibri" panose="020F0502020204030204" pitchFamily="34" charset="0"/>
              <a:buChar char="-"/>
              <a:defRPr sz="1800"/>
            </a:lvl1pPr>
            <a:lvl2pPr marL="685800" indent="-228600">
              <a:buClr>
                <a:srgbClr val="0072B6"/>
              </a:buClr>
              <a:buFont typeface="Calibri" panose="020F0502020204030204" pitchFamily="34" charset="0"/>
              <a:buChar char="-"/>
              <a:defRPr/>
            </a:lvl2pPr>
            <a:lvl3pPr marL="1143000" indent="-228600">
              <a:buClr>
                <a:srgbClr val="0072B6"/>
              </a:buClr>
              <a:buFont typeface="Calibri" panose="020F0502020204030204" pitchFamily="34" charset="0"/>
              <a:buChar char="-"/>
              <a:defRPr/>
            </a:lvl3pPr>
            <a:lvl4pPr marL="1600200" indent="-228600">
              <a:buClr>
                <a:srgbClr val="0072B6"/>
              </a:buClr>
              <a:buFont typeface="Calibri" panose="020F0502020204030204" pitchFamily="34" charset="0"/>
              <a:buChar char="-"/>
              <a:defRPr/>
            </a:lvl4pPr>
            <a:lvl5pPr marL="2057400" indent="-228600">
              <a:buClr>
                <a:srgbClr val="0072B6"/>
              </a:buClr>
              <a:buFont typeface="Calibri" panose="020F0502020204030204" pitchFamily="34" charset="0"/>
              <a:buChar char="-"/>
              <a:defRPr/>
            </a:lvl5pPr>
          </a:lstStyle>
          <a:p>
            <a:pPr marL="0" indent="0">
              <a:lnSpc>
                <a:spcPct val="100000"/>
              </a:lnSpc>
              <a:spcBef>
                <a:spcPts val="0"/>
              </a:spcBef>
              <a:spcAft>
                <a:spcPts val="1200"/>
              </a:spcAft>
              <a:buNone/>
            </a:pPr>
            <a:r>
              <a:rPr lang="cs-CZ" sz="2000" dirty="0">
                <a:latin typeface="Arial" panose="020B0604020202020204" pitchFamily="34" charset="0"/>
                <a:cs typeface="Arial" panose="020B0604020202020204" pitchFamily="34" charset="0"/>
              </a:rPr>
              <a:t>Panel se vyjadřuje k:</a:t>
            </a:r>
          </a:p>
          <a:p>
            <a:pPr marL="457200" indent="-457200">
              <a:lnSpc>
                <a:spcPct val="100000"/>
              </a:lnSpc>
              <a:spcBef>
                <a:spcPts val="0"/>
              </a:spcBef>
              <a:spcAft>
                <a:spcPts val="1200"/>
              </a:spcAft>
              <a:buAutoNum type="arabicParenR"/>
            </a:pPr>
            <a:r>
              <a:rPr lang="cs-CZ" sz="2000" u="sng" dirty="0">
                <a:latin typeface="Arial" panose="020B0604020202020204" pitchFamily="34" charset="0"/>
                <a:cs typeface="Arial" panose="020B0604020202020204" pitchFamily="34" charset="0"/>
              </a:rPr>
              <a:t>Oborovým zprávám </a:t>
            </a:r>
            <a:r>
              <a:rPr lang="cs-CZ" sz="2000" dirty="0">
                <a:latin typeface="Arial" panose="020B0604020202020204" pitchFamily="34" charset="0"/>
                <a:cs typeface="Arial" panose="020B0604020202020204" pitchFamily="34" charset="0"/>
              </a:rPr>
              <a:t>– členové panelu (garanti pro </a:t>
            </a:r>
            <a:r>
              <a:rPr lang="cs-CZ" sz="2000" dirty="0" err="1">
                <a:latin typeface="Arial" panose="020B0604020202020204" pitchFamily="34" charset="0"/>
                <a:cs typeface="Arial" panose="020B0604020202020204" pitchFamily="34" charset="0"/>
              </a:rPr>
              <a:t>bibliometrii</a:t>
            </a:r>
            <a:r>
              <a:rPr lang="cs-CZ" sz="2000" dirty="0">
                <a:latin typeface="Arial" panose="020B0604020202020204" pitchFamily="34" charset="0"/>
                <a:cs typeface="Arial" panose="020B0604020202020204" pitchFamily="34" charset="0"/>
              </a:rPr>
              <a:t>) a následně celý panel píše o situaci v jednotlivých oborech. Komentář posílají na ÚV, dále se stává součástí materiálů o hodnocení. </a:t>
            </a:r>
          </a:p>
          <a:p>
            <a:pPr marL="457200" indent="-457200">
              <a:lnSpc>
                <a:spcPct val="100000"/>
              </a:lnSpc>
              <a:spcBef>
                <a:spcPts val="0"/>
              </a:spcBef>
              <a:spcAft>
                <a:spcPts val="1200"/>
              </a:spcAft>
              <a:buAutoNum type="arabicParenR"/>
            </a:pPr>
            <a:r>
              <a:rPr lang="cs-CZ" sz="2000" u="sng" dirty="0">
                <a:latin typeface="Arial" panose="020B0604020202020204" pitchFamily="34" charset="0"/>
                <a:cs typeface="Arial" panose="020B0604020202020204" pitchFamily="34" charset="0"/>
              </a:rPr>
              <a:t>Hodnotí vybrané výsledky </a:t>
            </a:r>
            <a:r>
              <a:rPr lang="cs-CZ" sz="2000" dirty="0">
                <a:latin typeface="Arial" panose="020B0604020202020204" pitchFamily="34" charset="0"/>
                <a:cs typeface="Arial" panose="020B0604020202020204" pitchFamily="34" charset="0"/>
              </a:rPr>
              <a:t>(garanti pro SKV), zajištují hodnocení v SKV aplikace spolupracují mezi sebou s předsedou a ÚV. Píši komentář o hodnocení vybraných výsledků, spolupracují na vylepšení aplikace i databáze hodnotitelů.</a:t>
            </a:r>
          </a:p>
          <a:p>
            <a:pPr marL="457200" indent="-457200">
              <a:lnSpc>
                <a:spcPct val="100000"/>
              </a:lnSpc>
              <a:spcBef>
                <a:spcPts val="0"/>
              </a:spcBef>
              <a:spcAft>
                <a:spcPts val="1200"/>
              </a:spcAft>
              <a:buAutoNum type="arabicParenR"/>
            </a:pPr>
            <a:r>
              <a:rPr lang="cs-CZ" sz="2000" dirty="0">
                <a:latin typeface="Arial" panose="020B0604020202020204" pitchFamily="34" charset="0"/>
                <a:cs typeface="Arial" panose="020B0604020202020204" pitchFamily="34" charset="0"/>
              </a:rPr>
              <a:t>Předseda panelu se vyjadřuje ke zprávám o VO, vypracovává </a:t>
            </a:r>
            <a:r>
              <a:rPr lang="cs-CZ" sz="2000" u="sng" dirty="0">
                <a:latin typeface="Arial" panose="020B0604020202020204" pitchFamily="34" charset="0"/>
                <a:cs typeface="Arial" panose="020B0604020202020204" pitchFamily="34" charset="0"/>
              </a:rPr>
              <a:t>podklady pro </a:t>
            </a:r>
            <a:r>
              <a:rPr lang="cs-CZ" sz="2000" u="sng" dirty="0" err="1">
                <a:latin typeface="Arial" panose="020B0604020202020204" pitchFamily="34" charset="0"/>
                <a:cs typeface="Arial" panose="020B0604020202020204" pitchFamily="34" charset="0"/>
              </a:rPr>
              <a:t>škálování</a:t>
            </a:r>
            <a:r>
              <a:rPr lang="cs-CZ" sz="2000" dirty="0">
                <a:latin typeface="Arial" panose="020B0604020202020204" pitchFamily="34" charset="0"/>
                <a:cs typeface="Arial" panose="020B0604020202020204" pitchFamily="34" charset="0"/>
              </a:rPr>
              <a:t>, účastní se tripartit i jednání v návaznosti na tyto aktivity (konference, jednání s MŠMT, ČKR </a:t>
            </a:r>
            <a:r>
              <a:rPr lang="cs-CZ" sz="2000" dirty="0" err="1">
                <a:latin typeface="Arial" panose="020B0604020202020204" pitchFamily="34" charset="0"/>
                <a:cs typeface="Arial" panose="020B0604020202020204" pitchFamily="34" charset="0"/>
              </a:rPr>
              <a:t>apod</a:t>
            </a:r>
            <a:r>
              <a:rPr lang="cs-CZ" sz="2000" dirty="0">
                <a:latin typeface="Arial" panose="020B0604020202020204" pitchFamily="34" charset="0"/>
                <a:cs typeface="Arial" panose="020B0604020202020204" pitchFamily="34" charset="0"/>
              </a:rPr>
              <a:t>). </a:t>
            </a:r>
          </a:p>
        </p:txBody>
      </p:sp>
      <p:pic>
        <p:nvPicPr>
          <p:cNvPr id="10" name="Obráze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0140" y="156803"/>
            <a:ext cx="579933" cy="392871"/>
          </a:xfrm>
          <a:prstGeom prst="rect">
            <a:avLst/>
          </a:prstGeom>
        </p:spPr>
      </p:pic>
    </p:spTree>
    <p:extLst>
      <p:ext uri="{BB962C8B-B14F-4D97-AF65-F5344CB8AC3E}">
        <p14:creationId xmlns:p14="http://schemas.microsoft.com/office/powerpoint/2010/main" val="25296820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nterni.avcr.cz/miranda2/export/sitesavcr/data.avcr.cz/interni/Dokumenty/logo/ZNACKA-CZE/zakladni-verze/PNG/AVCR_zakladni_znacka_CZ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73" y="196375"/>
            <a:ext cx="1285907" cy="3447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nice 8"/>
          <p:cNvCxnSpPr/>
          <p:nvPr/>
        </p:nvCxnSpPr>
        <p:spPr>
          <a:xfrm flipV="1">
            <a:off x="606164" y="617220"/>
            <a:ext cx="7886700" cy="38100"/>
          </a:xfrm>
          <a:prstGeom prst="line">
            <a:avLst/>
          </a:prstGeom>
          <a:ln w="10160"/>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fld id="{C17EE6DA-A286-43A2-9010-EEC046E09579}" type="slidenum">
              <a:rPr lang="cs-CZ" smtClean="0"/>
              <a:t>41</a:t>
            </a:fld>
            <a:endParaRPr lang="cs-CZ" dirty="0"/>
          </a:p>
        </p:txBody>
      </p:sp>
      <p:sp>
        <p:nvSpPr>
          <p:cNvPr id="6" name="Title 1">
            <a:extLst>
              <a:ext uri="{FF2B5EF4-FFF2-40B4-BE49-F238E27FC236}">
                <a16:creationId xmlns:a16="http://schemas.microsoft.com/office/drawing/2014/main" id="{69DCB0C6-5A9F-46C2-B4B2-F541A99FE544}"/>
              </a:ext>
            </a:extLst>
          </p:cNvPr>
          <p:cNvSpPr>
            <a:spLocks noGrp="1"/>
          </p:cNvSpPr>
          <p:nvPr>
            <p:ph type="title"/>
          </p:nvPr>
        </p:nvSpPr>
        <p:spPr>
          <a:xfrm>
            <a:off x="573373" y="810000"/>
            <a:ext cx="7886700" cy="574815"/>
          </a:xfrm>
        </p:spPr>
        <p:txBody>
          <a:bodyPr anchor="t" anchorCtr="0">
            <a:noAutofit/>
          </a:bodyPr>
          <a:lstStyle>
            <a:lvl1pPr>
              <a:defRPr sz="2400" b="1" baseline="0">
                <a:solidFill>
                  <a:srgbClr val="0072B6"/>
                </a:solidFill>
                <a:latin typeface="Arial" panose="020B0604020202020204" pitchFamily="34" charset="0"/>
                <a:cs typeface="Arial" panose="020B0604020202020204" pitchFamily="34" charset="0"/>
              </a:defRPr>
            </a:lvl1pPr>
          </a:lstStyle>
          <a:p>
            <a:pPr algn="ctr"/>
            <a:r>
              <a:rPr lang="cs-CZ" dirty="0"/>
              <a:t>Metodika M17+: panely</a:t>
            </a:r>
            <a:endParaRPr lang="en-US" dirty="0"/>
          </a:p>
        </p:txBody>
      </p:sp>
      <p:sp>
        <p:nvSpPr>
          <p:cNvPr id="8" name="Content Placeholder 2">
            <a:extLst>
              <a:ext uri="{FF2B5EF4-FFF2-40B4-BE49-F238E27FC236}">
                <a16:creationId xmlns:a16="http://schemas.microsoft.com/office/drawing/2014/main" id="{9B3EFFFE-5466-49CA-9153-1F19A29CD98C}"/>
              </a:ext>
            </a:extLst>
          </p:cNvPr>
          <p:cNvSpPr>
            <a:spLocks noGrp="1"/>
          </p:cNvSpPr>
          <p:nvPr>
            <p:ph idx="1"/>
          </p:nvPr>
        </p:nvSpPr>
        <p:spPr>
          <a:xfrm>
            <a:off x="698218" y="1380911"/>
            <a:ext cx="8116451" cy="3866654"/>
          </a:xfrm>
        </p:spPr>
        <p:txBody>
          <a:bodyPr>
            <a:noAutofit/>
          </a:bodyPr>
          <a:lstStyle>
            <a:lvl1pPr marL="228600" indent="-228600">
              <a:buClr>
                <a:srgbClr val="0072B6"/>
              </a:buClr>
              <a:buFont typeface="Calibri" panose="020F0502020204030204" pitchFamily="34" charset="0"/>
              <a:buChar char="-"/>
              <a:defRPr sz="1800"/>
            </a:lvl1pPr>
            <a:lvl2pPr marL="685800" indent="-228600">
              <a:buClr>
                <a:srgbClr val="0072B6"/>
              </a:buClr>
              <a:buFont typeface="Calibri" panose="020F0502020204030204" pitchFamily="34" charset="0"/>
              <a:buChar char="-"/>
              <a:defRPr/>
            </a:lvl2pPr>
            <a:lvl3pPr marL="1143000" indent="-228600">
              <a:buClr>
                <a:srgbClr val="0072B6"/>
              </a:buClr>
              <a:buFont typeface="Calibri" panose="020F0502020204030204" pitchFamily="34" charset="0"/>
              <a:buChar char="-"/>
              <a:defRPr/>
            </a:lvl3pPr>
            <a:lvl4pPr marL="1600200" indent="-228600">
              <a:buClr>
                <a:srgbClr val="0072B6"/>
              </a:buClr>
              <a:buFont typeface="Calibri" panose="020F0502020204030204" pitchFamily="34" charset="0"/>
              <a:buChar char="-"/>
              <a:defRPr/>
            </a:lvl4pPr>
            <a:lvl5pPr marL="2057400" indent="-228600">
              <a:buClr>
                <a:srgbClr val="0072B6"/>
              </a:buClr>
              <a:buFont typeface="Calibri" panose="020F0502020204030204" pitchFamily="34" charset="0"/>
              <a:buChar char="-"/>
              <a:defRPr/>
            </a:lvl5pPr>
          </a:lstStyle>
          <a:p>
            <a:pPr marL="0" indent="0">
              <a:lnSpc>
                <a:spcPct val="100000"/>
              </a:lnSpc>
              <a:spcBef>
                <a:spcPts val="0"/>
              </a:spcBef>
              <a:spcAft>
                <a:spcPts val="1200"/>
              </a:spcAft>
              <a:buNone/>
            </a:pPr>
            <a:r>
              <a:rPr lang="cs-CZ" sz="2000" b="1" dirty="0">
                <a:latin typeface="Arial" panose="020B0604020202020204" pitchFamily="34" charset="0"/>
                <a:cs typeface="Arial" panose="020B0604020202020204" pitchFamily="34" charset="0"/>
              </a:rPr>
              <a:t>Komentář panelu pro přírodní vědy k podkladům M17+:</a:t>
            </a:r>
          </a:p>
          <a:p>
            <a:pPr marL="457200" indent="-457200">
              <a:lnSpc>
                <a:spcPct val="100000"/>
              </a:lnSpc>
              <a:spcBef>
                <a:spcPts val="0"/>
              </a:spcBef>
              <a:spcAft>
                <a:spcPts val="1200"/>
              </a:spcAft>
              <a:buAutoNum type="arabicParenR"/>
            </a:pPr>
            <a:r>
              <a:rPr lang="cs-CZ" sz="2000" u="sng" dirty="0">
                <a:latin typeface="Arial" panose="020B0604020202020204" pitchFamily="34" charset="0"/>
                <a:cs typeface="Arial" panose="020B0604020202020204" pitchFamily="34" charset="0"/>
              </a:rPr>
              <a:t>Úroveň oboru </a:t>
            </a:r>
            <a:r>
              <a:rPr lang="cs-CZ" sz="2000" dirty="0">
                <a:latin typeface="Arial" panose="020B0604020202020204" pitchFamily="34" charset="0"/>
                <a:cs typeface="Arial" panose="020B0604020202020204" pitchFamily="34" charset="0"/>
              </a:rPr>
              <a:t>– srovnatelná se světem, ale nižší než v EU15, což platí prakticky pro všechny obory (i pro fyziku, po odečtení VK). Jak jsme ukázali srovnáním s podobnými zeměmi (Maďarsko, Slovinsko), úroveň výzkumu koreluje s ekonomickou úrovní země.</a:t>
            </a:r>
          </a:p>
          <a:p>
            <a:pPr marL="457200" indent="-457200">
              <a:lnSpc>
                <a:spcPct val="100000"/>
              </a:lnSpc>
              <a:spcBef>
                <a:spcPts val="0"/>
              </a:spcBef>
              <a:spcAft>
                <a:spcPts val="1200"/>
              </a:spcAft>
              <a:buAutoNum type="arabicParenR"/>
            </a:pPr>
            <a:r>
              <a:rPr lang="cs-CZ" sz="2000" u="sng" dirty="0">
                <a:latin typeface="Arial" panose="020B0604020202020204" pitchFamily="34" charset="0"/>
                <a:cs typeface="Arial" panose="020B0604020202020204" pitchFamily="34" charset="0"/>
              </a:rPr>
              <a:t>Hodnocení jednotlivých VO </a:t>
            </a:r>
            <a:r>
              <a:rPr lang="cs-CZ" sz="2000" dirty="0">
                <a:latin typeface="Arial" panose="020B0604020202020204" pitchFamily="34" charset="0"/>
                <a:cs typeface="Arial" panose="020B0604020202020204" pitchFamily="34" charset="0"/>
              </a:rPr>
              <a:t>vyžaduje znát velikost oborů všech VO; bez této informace se nedá hodnotit jejich produktivita.</a:t>
            </a:r>
          </a:p>
          <a:p>
            <a:pPr marL="457200" indent="-457200">
              <a:lnSpc>
                <a:spcPct val="100000"/>
              </a:lnSpc>
              <a:spcBef>
                <a:spcPts val="0"/>
              </a:spcBef>
              <a:spcAft>
                <a:spcPts val="1200"/>
              </a:spcAft>
              <a:buAutoNum type="arabicParenR"/>
            </a:pPr>
            <a:r>
              <a:rPr lang="cs-CZ" sz="2000" dirty="0">
                <a:latin typeface="Arial" panose="020B0604020202020204" pitchFamily="34" charset="0"/>
                <a:cs typeface="Arial" panose="020B0604020202020204" pitchFamily="34" charset="0"/>
              </a:rPr>
              <a:t>Panel pro přírodní vědy se na své schůzce také usnesl, že zásadní význam má </a:t>
            </a:r>
            <a:r>
              <a:rPr lang="cs-CZ" sz="2000" u="sng" dirty="0">
                <a:latin typeface="Arial" panose="020B0604020202020204" pitchFamily="34" charset="0"/>
                <a:cs typeface="Arial" panose="020B0604020202020204" pitchFamily="34" charset="0"/>
              </a:rPr>
              <a:t>reprint autor</a:t>
            </a:r>
            <a:r>
              <a:rPr lang="cs-CZ" sz="2000" dirty="0">
                <a:latin typeface="Arial" panose="020B0604020202020204" pitchFamily="34" charset="0"/>
                <a:cs typeface="Arial" panose="020B0604020202020204" pitchFamily="34" charset="0"/>
              </a:rPr>
              <a:t> (kromě matematiky a počítačových věd). </a:t>
            </a:r>
          </a:p>
          <a:p>
            <a:pPr marL="457200" indent="-457200">
              <a:lnSpc>
                <a:spcPct val="100000"/>
              </a:lnSpc>
              <a:spcBef>
                <a:spcPts val="0"/>
              </a:spcBef>
              <a:spcAft>
                <a:spcPts val="1200"/>
              </a:spcAft>
              <a:buAutoNum type="arabicParenR"/>
            </a:pPr>
            <a:endParaRPr lang="cs-CZ" sz="2000" dirty="0">
              <a:latin typeface="Arial" panose="020B0604020202020204" pitchFamily="34" charset="0"/>
              <a:cs typeface="Arial" panose="020B0604020202020204" pitchFamily="34" charset="0"/>
            </a:endParaRPr>
          </a:p>
        </p:txBody>
      </p:sp>
      <p:pic>
        <p:nvPicPr>
          <p:cNvPr id="10" name="Obráze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0140" y="156803"/>
            <a:ext cx="579933" cy="392871"/>
          </a:xfrm>
          <a:prstGeom prst="rect">
            <a:avLst/>
          </a:prstGeom>
        </p:spPr>
      </p:pic>
    </p:spTree>
    <p:extLst>
      <p:ext uri="{BB962C8B-B14F-4D97-AF65-F5344CB8AC3E}">
        <p14:creationId xmlns:p14="http://schemas.microsoft.com/office/powerpoint/2010/main" val="5725379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nterni.avcr.cz/miranda2/export/sitesavcr/data.avcr.cz/interni/Dokumenty/logo/ZNACKA-CZE/zakladni-verze/PNG/AVCR_zakladni_znacka_CZ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73" y="196375"/>
            <a:ext cx="1285907" cy="3447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nice 8"/>
          <p:cNvCxnSpPr/>
          <p:nvPr/>
        </p:nvCxnSpPr>
        <p:spPr>
          <a:xfrm flipV="1">
            <a:off x="606164" y="617220"/>
            <a:ext cx="7886700" cy="38100"/>
          </a:xfrm>
          <a:prstGeom prst="line">
            <a:avLst/>
          </a:prstGeom>
          <a:ln w="10160"/>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fld id="{C17EE6DA-A286-43A2-9010-EEC046E09579}" type="slidenum">
              <a:rPr lang="cs-CZ" smtClean="0"/>
              <a:t>42</a:t>
            </a:fld>
            <a:endParaRPr lang="cs-CZ" dirty="0"/>
          </a:p>
        </p:txBody>
      </p:sp>
      <p:sp>
        <p:nvSpPr>
          <p:cNvPr id="6" name="Title 1">
            <a:extLst>
              <a:ext uri="{FF2B5EF4-FFF2-40B4-BE49-F238E27FC236}">
                <a16:creationId xmlns:a16="http://schemas.microsoft.com/office/drawing/2014/main" id="{69DCB0C6-5A9F-46C2-B4B2-F541A99FE544}"/>
              </a:ext>
            </a:extLst>
          </p:cNvPr>
          <p:cNvSpPr>
            <a:spLocks noGrp="1"/>
          </p:cNvSpPr>
          <p:nvPr>
            <p:ph type="title"/>
          </p:nvPr>
        </p:nvSpPr>
        <p:spPr>
          <a:xfrm>
            <a:off x="573373" y="810000"/>
            <a:ext cx="7886700" cy="574815"/>
          </a:xfrm>
        </p:spPr>
        <p:txBody>
          <a:bodyPr anchor="t" anchorCtr="0">
            <a:noAutofit/>
          </a:bodyPr>
          <a:lstStyle>
            <a:lvl1pPr>
              <a:defRPr sz="2400" b="1" baseline="0">
                <a:solidFill>
                  <a:srgbClr val="0072B6"/>
                </a:solidFill>
                <a:latin typeface="Arial" panose="020B0604020202020204" pitchFamily="34" charset="0"/>
                <a:cs typeface="Arial" panose="020B0604020202020204" pitchFamily="34" charset="0"/>
              </a:defRPr>
            </a:lvl1pPr>
          </a:lstStyle>
          <a:p>
            <a:pPr algn="ctr"/>
            <a:r>
              <a:rPr lang="cs-CZ" dirty="0"/>
              <a:t>Metodika M17+: panely</a:t>
            </a:r>
            <a:endParaRPr lang="en-US" dirty="0"/>
          </a:p>
        </p:txBody>
      </p:sp>
      <p:sp>
        <p:nvSpPr>
          <p:cNvPr id="8" name="Content Placeholder 2">
            <a:extLst>
              <a:ext uri="{FF2B5EF4-FFF2-40B4-BE49-F238E27FC236}">
                <a16:creationId xmlns:a16="http://schemas.microsoft.com/office/drawing/2014/main" id="{9B3EFFFE-5466-49CA-9153-1F19A29CD98C}"/>
              </a:ext>
            </a:extLst>
          </p:cNvPr>
          <p:cNvSpPr>
            <a:spLocks noGrp="1"/>
          </p:cNvSpPr>
          <p:nvPr>
            <p:ph idx="1"/>
          </p:nvPr>
        </p:nvSpPr>
        <p:spPr>
          <a:xfrm>
            <a:off x="606164" y="1258080"/>
            <a:ext cx="8116451" cy="5354260"/>
          </a:xfrm>
        </p:spPr>
        <p:txBody>
          <a:bodyPr>
            <a:noAutofit/>
          </a:bodyPr>
          <a:lstStyle>
            <a:lvl1pPr marL="228600" indent="-228600">
              <a:buClr>
                <a:srgbClr val="0072B6"/>
              </a:buClr>
              <a:buFont typeface="Calibri" panose="020F0502020204030204" pitchFamily="34" charset="0"/>
              <a:buChar char="-"/>
              <a:defRPr sz="1800"/>
            </a:lvl1pPr>
            <a:lvl2pPr marL="685800" indent="-228600">
              <a:buClr>
                <a:srgbClr val="0072B6"/>
              </a:buClr>
              <a:buFont typeface="Calibri" panose="020F0502020204030204" pitchFamily="34" charset="0"/>
              <a:buChar char="-"/>
              <a:defRPr/>
            </a:lvl2pPr>
            <a:lvl3pPr marL="1143000" indent="-228600">
              <a:buClr>
                <a:srgbClr val="0072B6"/>
              </a:buClr>
              <a:buFont typeface="Calibri" panose="020F0502020204030204" pitchFamily="34" charset="0"/>
              <a:buChar char="-"/>
              <a:defRPr/>
            </a:lvl3pPr>
            <a:lvl4pPr marL="1600200" indent="-228600">
              <a:buClr>
                <a:srgbClr val="0072B6"/>
              </a:buClr>
              <a:buFont typeface="Calibri" panose="020F0502020204030204" pitchFamily="34" charset="0"/>
              <a:buChar char="-"/>
              <a:defRPr/>
            </a:lvl4pPr>
            <a:lvl5pPr marL="2057400" indent="-228600">
              <a:buClr>
                <a:srgbClr val="0072B6"/>
              </a:buClr>
              <a:buFont typeface="Calibri" panose="020F0502020204030204" pitchFamily="34" charset="0"/>
              <a:buChar char="-"/>
              <a:defRPr/>
            </a:lvl5pPr>
          </a:lstStyle>
          <a:p>
            <a:pPr marL="0" indent="0">
              <a:lnSpc>
                <a:spcPct val="100000"/>
              </a:lnSpc>
              <a:spcBef>
                <a:spcPts val="0"/>
              </a:spcBef>
              <a:spcAft>
                <a:spcPts val="1200"/>
              </a:spcAft>
              <a:buNone/>
            </a:pPr>
            <a:r>
              <a:rPr lang="cs-CZ" sz="2000" b="1" dirty="0">
                <a:latin typeface="Arial" panose="020B0604020202020204" pitchFamily="34" charset="0"/>
                <a:cs typeface="Arial" panose="020B0604020202020204" pitchFamily="34" charset="0"/>
              </a:rPr>
              <a:t>Komentář panelu k hodnocení vybraných výsledků:</a:t>
            </a:r>
          </a:p>
          <a:p>
            <a:pPr marL="457200" indent="-457200">
              <a:lnSpc>
                <a:spcPct val="100000"/>
              </a:lnSpc>
              <a:spcBef>
                <a:spcPts val="0"/>
              </a:spcBef>
              <a:spcAft>
                <a:spcPts val="1200"/>
              </a:spcAft>
              <a:buAutoNum type="arabicParenR"/>
            </a:pPr>
            <a:r>
              <a:rPr lang="cs-CZ" sz="2000" dirty="0">
                <a:latin typeface="Arial" panose="020B0604020202020204" pitchFamily="34" charset="0"/>
                <a:cs typeface="Arial" panose="020B0604020202020204" pitchFamily="34" charset="0"/>
              </a:rPr>
              <a:t>Je nutné </a:t>
            </a:r>
            <a:r>
              <a:rPr lang="cs-CZ" sz="2000" u="sng" dirty="0">
                <a:latin typeface="Arial" panose="020B0604020202020204" pitchFamily="34" charset="0"/>
                <a:cs typeface="Arial" panose="020B0604020202020204" pitchFamily="34" charset="0"/>
              </a:rPr>
              <a:t>oslovit další odborníky</a:t>
            </a:r>
            <a:r>
              <a:rPr lang="cs-CZ" sz="2000" dirty="0">
                <a:latin typeface="Arial" panose="020B0604020202020204" pitchFamily="34" charset="0"/>
                <a:cs typeface="Arial" panose="020B0604020202020204" pitchFamily="34" charset="0"/>
              </a:rPr>
              <a:t>, zejména </a:t>
            </a:r>
            <a:r>
              <a:rPr lang="cs-CZ" sz="2000" u="sng" dirty="0">
                <a:latin typeface="Arial" panose="020B0604020202020204" pitchFamily="34" charset="0"/>
                <a:cs typeface="Arial" panose="020B0604020202020204" pitchFamily="34" charset="0"/>
              </a:rPr>
              <a:t>zahraniční</a:t>
            </a:r>
            <a:r>
              <a:rPr lang="cs-CZ" sz="2000" dirty="0">
                <a:latin typeface="Arial" panose="020B0604020202020204" pitchFamily="34" charset="0"/>
                <a:cs typeface="Arial" panose="020B0604020202020204" pitchFamily="34" charset="0"/>
              </a:rPr>
              <a:t>, kteří by zkvalitnili Odborný orgán hodnotitelů</a:t>
            </a:r>
          </a:p>
          <a:p>
            <a:pPr marL="457200" indent="-457200">
              <a:lnSpc>
                <a:spcPct val="100000"/>
              </a:lnSpc>
              <a:spcBef>
                <a:spcPts val="0"/>
              </a:spcBef>
              <a:spcAft>
                <a:spcPts val="1200"/>
              </a:spcAft>
              <a:buAutoNum type="arabicParenR"/>
            </a:pPr>
            <a:r>
              <a:rPr lang="cs-CZ" sz="2000" dirty="0">
                <a:latin typeface="Arial" panose="020B0604020202020204" pitchFamily="34" charset="0"/>
                <a:cs typeface="Arial" panose="020B0604020202020204" pitchFamily="34" charset="0"/>
              </a:rPr>
              <a:t>Nutno zdůraznit hodnotitelům, aby </a:t>
            </a:r>
            <a:r>
              <a:rPr lang="cs-CZ" sz="2000" u="sng" dirty="0">
                <a:latin typeface="Arial" panose="020B0604020202020204" pitchFamily="34" charset="0"/>
                <a:cs typeface="Arial" panose="020B0604020202020204" pitchFamily="34" charset="0"/>
              </a:rPr>
              <a:t>hodnotili pouze kvalitu </a:t>
            </a:r>
            <a:r>
              <a:rPr lang="cs-CZ" sz="2000" dirty="0">
                <a:latin typeface="Arial" panose="020B0604020202020204" pitchFamily="34" charset="0"/>
                <a:cs typeface="Arial" panose="020B0604020202020204" pitchFamily="34" charset="0"/>
              </a:rPr>
              <a:t>výsledků a nebrali ohled na podíl autorů VO.</a:t>
            </a:r>
          </a:p>
          <a:p>
            <a:pPr marL="457200" indent="-457200">
              <a:lnSpc>
                <a:spcPct val="100000"/>
              </a:lnSpc>
              <a:spcBef>
                <a:spcPts val="0"/>
              </a:spcBef>
              <a:spcAft>
                <a:spcPts val="1200"/>
              </a:spcAft>
              <a:buAutoNum type="arabicParenR"/>
            </a:pPr>
            <a:r>
              <a:rPr lang="cs-CZ" sz="2000" dirty="0">
                <a:latin typeface="Arial" panose="020B0604020202020204" pitchFamily="34" charset="0"/>
                <a:cs typeface="Arial" panose="020B0604020202020204" pitchFamily="34" charset="0"/>
              </a:rPr>
              <a:t>Nutno zdůraznit výzkumným organizacím, aby přihlašovali takové vybrané výsledky, kde mají </a:t>
            </a:r>
            <a:r>
              <a:rPr lang="cs-CZ" sz="2000" u="sng" dirty="0">
                <a:latin typeface="Arial" panose="020B0604020202020204" pitchFamily="34" charset="0"/>
                <a:cs typeface="Arial" panose="020B0604020202020204" pitchFamily="34" charset="0"/>
              </a:rPr>
              <a:t>zásadní tvůrčí podíl </a:t>
            </a:r>
            <a:r>
              <a:rPr lang="cs-CZ" sz="2000" dirty="0">
                <a:latin typeface="Arial" panose="020B0604020202020204" pitchFamily="34" charset="0"/>
                <a:cs typeface="Arial" panose="020B0604020202020204" pitchFamily="34" charset="0"/>
              </a:rPr>
              <a:t>(v biologických, chemických, fyzikálních vědách a ve vědách o zemi lze za takové výstupy považovat publikace, kde je první nebo </a:t>
            </a:r>
            <a:r>
              <a:rPr lang="cs-CZ" sz="2000" u="sng" dirty="0">
                <a:latin typeface="Arial" panose="020B0604020202020204" pitchFamily="34" charset="0"/>
                <a:cs typeface="Arial" panose="020B0604020202020204" pitchFamily="34" charset="0"/>
              </a:rPr>
              <a:t>reprint autor </a:t>
            </a:r>
            <a:r>
              <a:rPr lang="cs-CZ" sz="2000" dirty="0">
                <a:latin typeface="Arial" panose="020B0604020202020204" pitchFamily="34" charset="0"/>
                <a:cs typeface="Arial" panose="020B0604020202020204" pitchFamily="34" charset="0"/>
              </a:rPr>
              <a:t>z dané VO). Jinak nutno řádně zdůvodnit.</a:t>
            </a:r>
          </a:p>
          <a:p>
            <a:pPr marL="457200" indent="-457200">
              <a:lnSpc>
                <a:spcPct val="100000"/>
              </a:lnSpc>
              <a:spcBef>
                <a:spcPts val="0"/>
              </a:spcBef>
              <a:spcAft>
                <a:spcPts val="1200"/>
              </a:spcAft>
              <a:buAutoNum type="arabicParenR"/>
            </a:pPr>
            <a:endParaRPr lang="cs-CZ" sz="2000" dirty="0">
              <a:latin typeface="Arial" panose="020B0604020202020204" pitchFamily="34" charset="0"/>
              <a:cs typeface="Arial" panose="020B0604020202020204" pitchFamily="34" charset="0"/>
            </a:endParaRPr>
          </a:p>
        </p:txBody>
      </p:sp>
      <p:pic>
        <p:nvPicPr>
          <p:cNvPr id="10" name="Obráze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0140" y="156803"/>
            <a:ext cx="579933" cy="392871"/>
          </a:xfrm>
          <a:prstGeom prst="rect">
            <a:avLst/>
          </a:prstGeom>
        </p:spPr>
      </p:pic>
    </p:spTree>
    <p:extLst>
      <p:ext uri="{BB962C8B-B14F-4D97-AF65-F5344CB8AC3E}">
        <p14:creationId xmlns:p14="http://schemas.microsoft.com/office/powerpoint/2010/main" val="1676653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251080" y="1861429"/>
            <a:ext cx="8751326" cy="4893647"/>
          </a:xfrm>
          <a:prstGeom prst="rect">
            <a:avLst/>
          </a:prstGeom>
          <a:noFill/>
        </p:spPr>
        <p:txBody>
          <a:bodyPr wrap="square" rtlCol="0">
            <a:spAutoFit/>
          </a:bodyPr>
          <a:lstStyle/>
          <a:p>
            <a:r>
              <a:rPr lang="cs-CZ" sz="2000" dirty="0"/>
              <a:t>Hodnocení VO se provádělo na základě metodiky M17+, výsledků </a:t>
            </a:r>
            <a:r>
              <a:rPr lang="cs-CZ" sz="2000" b="1" dirty="0"/>
              <a:t>modulů M1 a M2 </a:t>
            </a:r>
            <a:r>
              <a:rPr lang="cs-CZ" sz="2000" dirty="0"/>
              <a:t>se zohledněním </a:t>
            </a:r>
            <a:r>
              <a:rPr lang="cs-CZ" sz="2000" b="1" dirty="0"/>
              <a:t>počtu pracovníků oboru dle aplikace IDEA </a:t>
            </a:r>
            <a:r>
              <a:rPr lang="cs-CZ" sz="2000" dirty="0"/>
              <a:t>(doporučeno KHV a ÚV).</a:t>
            </a:r>
          </a:p>
          <a:p>
            <a:endParaRPr lang="cs-CZ" sz="2000" dirty="0"/>
          </a:p>
          <a:p>
            <a:r>
              <a:rPr lang="cs-CZ" sz="2000" b="1" dirty="0"/>
              <a:t>V modulu M1 </a:t>
            </a:r>
            <a:r>
              <a:rPr lang="cs-CZ" sz="2000" dirty="0"/>
              <a:t>bylo hodnocení zaměřeno zejména na poslední dva roky implementace, kdy bylo možné vkládat </a:t>
            </a:r>
            <a:r>
              <a:rPr lang="cs-CZ" sz="2000" dirty="0" err="1"/>
              <a:t>bibliometrické</a:t>
            </a:r>
            <a:r>
              <a:rPr lang="cs-CZ" sz="2000" dirty="0"/>
              <a:t> výsledky; hodnocení se provádělo pro nejméně 3 předložené výsledky. </a:t>
            </a:r>
          </a:p>
          <a:p>
            <a:endParaRPr lang="cs-CZ" sz="2000" dirty="0"/>
          </a:p>
          <a:p>
            <a:r>
              <a:rPr lang="cs-CZ" sz="2000" dirty="0"/>
              <a:t>Známky A-D odpovídaly intervalům na číselných osách, které byly nastaveny </a:t>
            </a:r>
            <a:r>
              <a:rPr lang="cs-CZ" sz="2000" u="sng" dirty="0"/>
              <a:t>zvlášť pro různé obory </a:t>
            </a:r>
            <a:r>
              <a:rPr lang="cs-CZ" sz="2000" dirty="0"/>
              <a:t>podle distribuce průměrných hodnot známek pro veškeré VO. </a:t>
            </a:r>
          </a:p>
          <a:p>
            <a:endParaRPr lang="cs-CZ" sz="2000" dirty="0"/>
          </a:p>
          <a:p>
            <a:r>
              <a:rPr lang="cs-CZ" sz="2000" dirty="0"/>
              <a:t>Pokud se jedná o jeden z </a:t>
            </a:r>
            <a:r>
              <a:rPr lang="cs-CZ" sz="2000" u="sng" dirty="0"/>
              <a:t>hlavních oborů </a:t>
            </a:r>
            <a:r>
              <a:rPr lang="cs-CZ" sz="2000" dirty="0"/>
              <a:t>dané organizace a v M1 nebyly žádné vybrané výsledky (nebo jeden), bylo na to upozorněno (zatím nebyla provedena žádná penalizace). Bylo přihlédnuto k výsledkům z předchozích let implementace. </a:t>
            </a:r>
          </a:p>
          <a:p>
            <a:endParaRPr lang="cs-CZ" sz="1600" dirty="0"/>
          </a:p>
          <a:p>
            <a:endParaRPr lang="cs-CZ" sz="1600" dirty="0"/>
          </a:p>
        </p:txBody>
      </p:sp>
      <p:sp>
        <p:nvSpPr>
          <p:cNvPr id="5" name="TextovéPole 4"/>
          <p:cNvSpPr txBox="1"/>
          <p:nvPr/>
        </p:nvSpPr>
        <p:spPr>
          <a:xfrm>
            <a:off x="1760561" y="1374158"/>
            <a:ext cx="5532668" cy="369332"/>
          </a:xfrm>
          <a:prstGeom prst="rect">
            <a:avLst/>
          </a:prstGeom>
          <a:noFill/>
        </p:spPr>
        <p:txBody>
          <a:bodyPr wrap="none" rtlCol="0">
            <a:spAutoFit/>
          </a:bodyPr>
          <a:lstStyle/>
          <a:p>
            <a:r>
              <a:rPr lang="cs-CZ" b="1" dirty="0">
                <a:solidFill>
                  <a:schemeClr val="accent1">
                    <a:lumMod val="50000"/>
                  </a:schemeClr>
                </a:solidFill>
              </a:rPr>
              <a:t>Algoritmus hodnocení v oborové skupině přírodních věd</a:t>
            </a:r>
          </a:p>
        </p:txBody>
      </p:sp>
      <p:sp>
        <p:nvSpPr>
          <p:cNvPr id="6" name="Title 1">
            <a:extLst>
              <a:ext uri="{FF2B5EF4-FFF2-40B4-BE49-F238E27FC236}">
                <a16:creationId xmlns:a16="http://schemas.microsoft.com/office/drawing/2014/main" id="{69DCB0C6-5A9F-46C2-B4B2-F541A99FE544}"/>
              </a:ext>
            </a:extLst>
          </p:cNvPr>
          <p:cNvSpPr txBox="1">
            <a:spLocks/>
          </p:cNvSpPr>
          <p:nvPr/>
        </p:nvSpPr>
        <p:spPr>
          <a:xfrm>
            <a:off x="573373" y="810000"/>
            <a:ext cx="7886700" cy="57481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2400" b="1" kern="1200" baseline="0">
                <a:solidFill>
                  <a:srgbClr val="0072B6"/>
                </a:solidFill>
                <a:latin typeface="Arial" panose="020B0604020202020204" pitchFamily="34" charset="0"/>
                <a:ea typeface="+mj-ea"/>
                <a:cs typeface="Arial" panose="020B0604020202020204" pitchFamily="34" charset="0"/>
              </a:defRPr>
            </a:lvl1pPr>
          </a:lstStyle>
          <a:p>
            <a:r>
              <a:rPr lang="cs-CZ" dirty="0"/>
              <a:t>Metodika M17+: škálování</a:t>
            </a:r>
            <a:endParaRPr lang="en-US" dirty="0"/>
          </a:p>
        </p:txBody>
      </p:sp>
      <p:pic>
        <p:nvPicPr>
          <p:cNvPr id="8" name="Picture 2" descr="http://interni.avcr.cz/miranda2/export/sitesavcr/data.avcr.cz/interni/Dokumenty/logo/ZNACKA-CZE/zakladni-verze/PNG/AVCR_zakladni_znacka_CZ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73" y="196375"/>
            <a:ext cx="1285907" cy="3447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nice 8"/>
          <p:cNvCxnSpPr/>
          <p:nvPr/>
        </p:nvCxnSpPr>
        <p:spPr>
          <a:xfrm flipV="1">
            <a:off x="606164" y="617220"/>
            <a:ext cx="7886700" cy="38100"/>
          </a:xfrm>
          <a:prstGeom prst="line">
            <a:avLst/>
          </a:prstGeom>
          <a:ln w="10160"/>
        </p:spPr>
        <p:style>
          <a:lnRef idx="1">
            <a:schemeClr val="accent1"/>
          </a:lnRef>
          <a:fillRef idx="0">
            <a:schemeClr val="accent1"/>
          </a:fillRef>
          <a:effectRef idx="0">
            <a:schemeClr val="accent1"/>
          </a:effectRef>
          <a:fontRef idx="minor">
            <a:schemeClr val="tx1"/>
          </a:fontRef>
        </p:style>
      </p:cxn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0140" y="156803"/>
            <a:ext cx="579933" cy="392871"/>
          </a:xfrm>
          <a:prstGeom prst="rect">
            <a:avLst/>
          </a:prstGeom>
        </p:spPr>
      </p:pic>
    </p:spTree>
    <p:extLst>
      <p:ext uri="{BB962C8B-B14F-4D97-AF65-F5344CB8AC3E}">
        <p14:creationId xmlns:p14="http://schemas.microsoft.com/office/powerpoint/2010/main" val="13190483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300175" y="1841242"/>
            <a:ext cx="8751326" cy="5016758"/>
          </a:xfrm>
          <a:prstGeom prst="rect">
            <a:avLst/>
          </a:prstGeom>
          <a:noFill/>
        </p:spPr>
        <p:txBody>
          <a:bodyPr wrap="square" rtlCol="0">
            <a:spAutoFit/>
          </a:bodyPr>
          <a:lstStyle/>
          <a:p>
            <a:r>
              <a:rPr lang="cs-CZ" sz="2000" b="1" dirty="0"/>
              <a:t>V modulu M2 </a:t>
            </a:r>
            <a:r>
              <a:rPr lang="cs-CZ" sz="2000" dirty="0"/>
              <a:t>byl porovnán profil výsledků (DH – horní decil, Q1-Q4) dle AIS časopisů, s EU15, světem a s národní úrovní; v profilu byl důraz kladen na kvartil Q1 a horní decil DH. </a:t>
            </a:r>
          </a:p>
          <a:p>
            <a:endParaRPr lang="cs-CZ" sz="2000" dirty="0"/>
          </a:p>
          <a:p>
            <a:r>
              <a:rPr lang="cs-CZ" sz="2000" dirty="0"/>
              <a:t>Známky A-D odpovídají úrovním: A - „evropská“ (nad průměrem národní a EU15 úrovně); B - „národní“ ( nad 80% národní úrovně); C - nižší než „národní“ (50-80% národní úrovně); D – výrazně nižší než „národní“ (pod 50% národní úrovně). </a:t>
            </a:r>
          </a:p>
          <a:p>
            <a:endParaRPr lang="cs-CZ" sz="2000" dirty="0"/>
          </a:p>
          <a:p>
            <a:r>
              <a:rPr lang="cs-CZ" sz="2000" dirty="0"/>
              <a:t>Dále byly zohledněny tyto aspekty:</a:t>
            </a:r>
          </a:p>
          <a:p>
            <a:pPr marL="342900" indent="-342900">
              <a:buFont typeface="+mj-lt"/>
              <a:buAutoNum type="arabicPeriod"/>
            </a:pPr>
            <a:r>
              <a:rPr lang="cs-CZ" sz="2000" dirty="0"/>
              <a:t>Byl zohledněn tvar profilu (např. velký počet výsledků v Q2 mohl kompensovat menší počet výsledků v Q1). </a:t>
            </a:r>
          </a:p>
          <a:p>
            <a:pPr marL="342900" indent="-342900">
              <a:buFont typeface="+mj-lt"/>
              <a:buAutoNum type="arabicPeriod"/>
            </a:pPr>
            <a:r>
              <a:rPr lang="cs-CZ" sz="2000" dirty="0"/>
              <a:t>Byla penalizována (výjimečně) velmi nízká celková produktivita (počet výsledků oboru/počet pracovníků dle aplikace IDEA). </a:t>
            </a:r>
          </a:p>
          <a:p>
            <a:pPr marL="342900" indent="-342900">
              <a:buFont typeface="+mj-lt"/>
              <a:buAutoNum type="arabicPeriod"/>
            </a:pPr>
            <a:r>
              <a:rPr lang="cs-CZ" sz="2000" dirty="0"/>
              <a:t>Byl zohledněn podíl korespondujících (reprint) autorů na kvalitních výsledcích (Q1, DH). </a:t>
            </a:r>
          </a:p>
          <a:p>
            <a:pPr marL="342900" indent="-342900">
              <a:buFont typeface="+mj-lt"/>
              <a:buAutoNum type="arabicPeriod"/>
            </a:pPr>
            <a:r>
              <a:rPr lang="cs-CZ" sz="2000" dirty="0"/>
              <a:t>Byla zohledněna výkonnost v podoborech (</a:t>
            </a:r>
            <a:r>
              <a:rPr lang="cs-CZ" sz="2000" dirty="0" err="1"/>
              <a:t>WoS</a:t>
            </a:r>
            <a:r>
              <a:rPr lang="cs-CZ" sz="2000" dirty="0"/>
              <a:t> </a:t>
            </a:r>
            <a:r>
              <a:rPr lang="cs-CZ" sz="2000" dirty="0" err="1"/>
              <a:t>Categories</a:t>
            </a:r>
            <a:r>
              <a:rPr lang="cs-CZ" sz="2000" dirty="0"/>
              <a:t>“) daného </a:t>
            </a:r>
            <a:r>
              <a:rPr lang="cs-CZ" sz="2000" dirty="0" err="1"/>
              <a:t>FORDu</a:t>
            </a:r>
            <a:r>
              <a:rPr lang="cs-CZ" sz="2000" dirty="0"/>
              <a:t>. </a:t>
            </a:r>
          </a:p>
        </p:txBody>
      </p:sp>
      <p:sp>
        <p:nvSpPr>
          <p:cNvPr id="5" name="TextovéPole 4"/>
          <p:cNvSpPr txBox="1"/>
          <p:nvPr/>
        </p:nvSpPr>
        <p:spPr>
          <a:xfrm>
            <a:off x="1760561" y="1374158"/>
            <a:ext cx="5532668" cy="369332"/>
          </a:xfrm>
          <a:prstGeom prst="rect">
            <a:avLst/>
          </a:prstGeom>
          <a:noFill/>
        </p:spPr>
        <p:txBody>
          <a:bodyPr wrap="none" rtlCol="0">
            <a:spAutoFit/>
          </a:bodyPr>
          <a:lstStyle/>
          <a:p>
            <a:r>
              <a:rPr lang="cs-CZ" b="1" dirty="0">
                <a:solidFill>
                  <a:schemeClr val="accent1">
                    <a:lumMod val="50000"/>
                  </a:schemeClr>
                </a:solidFill>
              </a:rPr>
              <a:t>Algoritmus hodnocení v oborové skupině přírodních věd</a:t>
            </a:r>
          </a:p>
        </p:txBody>
      </p:sp>
      <p:sp>
        <p:nvSpPr>
          <p:cNvPr id="6" name="Title 1">
            <a:extLst>
              <a:ext uri="{FF2B5EF4-FFF2-40B4-BE49-F238E27FC236}">
                <a16:creationId xmlns:a16="http://schemas.microsoft.com/office/drawing/2014/main" id="{69DCB0C6-5A9F-46C2-B4B2-F541A99FE544}"/>
              </a:ext>
            </a:extLst>
          </p:cNvPr>
          <p:cNvSpPr txBox="1">
            <a:spLocks/>
          </p:cNvSpPr>
          <p:nvPr/>
        </p:nvSpPr>
        <p:spPr>
          <a:xfrm>
            <a:off x="573373" y="810000"/>
            <a:ext cx="7886700" cy="57481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2400" b="1" kern="1200" baseline="0">
                <a:solidFill>
                  <a:srgbClr val="0072B6"/>
                </a:solidFill>
                <a:latin typeface="Arial" panose="020B0604020202020204" pitchFamily="34" charset="0"/>
                <a:ea typeface="+mj-ea"/>
                <a:cs typeface="Arial" panose="020B0604020202020204" pitchFamily="34" charset="0"/>
              </a:defRPr>
            </a:lvl1pPr>
          </a:lstStyle>
          <a:p>
            <a:r>
              <a:rPr lang="cs-CZ" dirty="0"/>
              <a:t>Metodika M17+: škálování</a:t>
            </a:r>
            <a:endParaRPr lang="en-US" dirty="0"/>
          </a:p>
        </p:txBody>
      </p:sp>
      <p:pic>
        <p:nvPicPr>
          <p:cNvPr id="8" name="Picture 2" descr="http://interni.avcr.cz/miranda2/export/sitesavcr/data.avcr.cz/interni/Dokumenty/logo/ZNACKA-CZE/zakladni-verze/PNG/AVCR_zakladni_znacka_CZ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73" y="196375"/>
            <a:ext cx="1285907" cy="3447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nice 8"/>
          <p:cNvCxnSpPr/>
          <p:nvPr/>
        </p:nvCxnSpPr>
        <p:spPr>
          <a:xfrm flipV="1">
            <a:off x="606164" y="617220"/>
            <a:ext cx="7886700" cy="38100"/>
          </a:xfrm>
          <a:prstGeom prst="line">
            <a:avLst/>
          </a:prstGeom>
          <a:ln w="10160"/>
        </p:spPr>
        <p:style>
          <a:lnRef idx="1">
            <a:schemeClr val="accent1"/>
          </a:lnRef>
          <a:fillRef idx="0">
            <a:schemeClr val="accent1"/>
          </a:fillRef>
          <a:effectRef idx="0">
            <a:schemeClr val="accent1"/>
          </a:effectRef>
          <a:fontRef idx="minor">
            <a:schemeClr val="tx1"/>
          </a:fontRef>
        </p:style>
      </p:cxn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0140" y="156803"/>
            <a:ext cx="579933" cy="392871"/>
          </a:xfrm>
          <a:prstGeom prst="rect">
            <a:avLst/>
          </a:prstGeom>
        </p:spPr>
      </p:pic>
    </p:spTree>
    <p:extLst>
      <p:ext uri="{BB962C8B-B14F-4D97-AF65-F5344CB8AC3E}">
        <p14:creationId xmlns:p14="http://schemas.microsoft.com/office/powerpoint/2010/main" val="20544746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430760" y="1539495"/>
            <a:ext cx="8397112" cy="5532284"/>
          </a:xfrm>
          <a:prstGeom prst="rect">
            <a:avLst/>
          </a:prstGeom>
          <a:noFill/>
        </p:spPr>
        <p:txBody>
          <a:bodyPr wrap="square" rtlCol="0">
            <a:spAutoFit/>
          </a:bodyPr>
          <a:lstStyle/>
          <a:p>
            <a:r>
              <a:rPr lang="cs-CZ" sz="2000" b="1" dirty="0"/>
              <a:t>Výsledná známka za obor </a:t>
            </a:r>
            <a:r>
              <a:rPr lang="cs-CZ" sz="2000" dirty="0"/>
              <a:t>zahrnovala známky za M1 a M2 (stanovené s přihlédnutím ke všem zmíněným okolnostem); byl brán v úvahu také statistický význam výsledku za M1. </a:t>
            </a:r>
          </a:p>
          <a:p>
            <a:r>
              <a:rPr lang="cs-CZ" sz="2000" b="1" dirty="0" smtClean="0"/>
              <a:t>Bylo </a:t>
            </a:r>
            <a:r>
              <a:rPr lang="cs-CZ" sz="2000" b="1" dirty="0"/>
              <a:t>přihlédnuto k oboru „</a:t>
            </a:r>
            <a:r>
              <a:rPr lang="cs-CZ" sz="2000" b="1" dirty="0" err="1"/>
              <a:t>Other</a:t>
            </a:r>
            <a:r>
              <a:rPr lang="cs-CZ" sz="2000" b="1" dirty="0"/>
              <a:t> natural </a:t>
            </a:r>
            <a:r>
              <a:rPr lang="cs-CZ" sz="2000" b="1" dirty="0" err="1"/>
              <a:t>sciences</a:t>
            </a:r>
            <a:r>
              <a:rPr lang="cs-CZ" sz="2000" b="1" dirty="0"/>
              <a:t>“</a:t>
            </a:r>
            <a:r>
              <a:rPr lang="cs-CZ" sz="2000" dirty="0"/>
              <a:t>, který obsahuje výsledky z mnoha dalších oborů; tyto výsledky mohou být velmi kvalitní (v horním decilu zde jsou časopisy „</a:t>
            </a:r>
            <a:r>
              <a:rPr lang="cs-CZ" sz="2000" dirty="0" err="1"/>
              <a:t>Nature</a:t>
            </a:r>
            <a:r>
              <a:rPr lang="cs-CZ" sz="2000" dirty="0"/>
              <a:t>“, „Science“, PNAS, „</a:t>
            </a:r>
            <a:r>
              <a:rPr lang="cs-CZ" sz="2000" dirty="0" err="1"/>
              <a:t>Nature</a:t>
            </a:r>
            <a:r>
              <a:rPr lang="cs-CZ" sz="2000" dirty="0"/>
              <a:t> </a:t>
            </a:r>
            <a:r>
              <a:rPr lang="cs-CZ" sz="2000" dirty="0" err="1"/>
              <a:t>communications</a:t>
            </a:r>
            <a:r>
              <a:rPr lang="cs-CZ" sz="2000" dirty="0"/>
              <a:t>“) a nejsou nikde jinde zahrnuty. </a:t>
            </a:r>
          </a:p>
          <a:p>
            <a:r>
              <a:rPr lang="cs-CZ" sz="2000" b="1" dirty="0" smtClean="0"/>
              <a:t>Různé </a:t>
            </a:r>
            <a:r>
              <a:rPr lang="cs-CZ" sz="2000" b="1" dirty="0"/>
              <a:t>segmenty VO </a:t>
            </a:r>
            <a:r>
              <a:rPr lang="cs-CZ" sz="2000" dirty="0"/>
              <a:t>(rezortní VO, VŠ, AV) byly hodnoceny se vzrůstající přísností. </a:t>
            </a:r>
          </a:p>
          <a:p>
            <a:r>
              <a:rPr lang="cs-CZ" sz="2000" b="1" dirty="0" smtClean="0"/>
              <a:t>Stanovení </a:t>
            </a:r>
            <a:r>
              <a:rPr lang="cs-CZ" sz="2000" b="1" dirty="0"/>
              <a:t>výsledné známky </a:t>
            </a:r>
            <a:r>
              <a:rPr lang="cs-CZ" sz="2000" dirty="0"/>
              <a:t>u VO s výhradně přírodními vědami: podle počtu pracovníků v daném oboru (dle aplikace IDEA) se usuzovalo na to, zda se jedná o hlavní nebo vedlejší obor VO, v úvahu byly vzaty zejména hlavní obory, bylo přihlédnuto k vedlejším oborům. </a:t>
            </a:r>
          </a:p>
          <a:p>
            <a:r>
              <a:rPr lang="cs-CZ" sz="2000" b="1" dirty="0" smtClean="0"/>
              <a:t>Pro </a:t>
            </a:r>
            <a:r>
              <a:rPr lang="cs-CZ" sz="2000" b="1" dirty="0"/>
              <a:t>VO, jež provádějí výzkum ve více oborových skupinách </a:t>
            </a:r>
            <a:r>
              <a:rPr lang="cs-CZ" sz="2000" dirty="0"/>
              <a:t>se zástupci panelů dohodli na výsledné známce, která ještě mohla být upravena na základě informací sdělených poskytovatelem, zejména o průběhu a výsledku hodnocení MEP. </a:t>
            </a:r>
          </a:p>
          <a:p>
            <a:endParaRPr lang="cs-CZ" sz="1350" dirty="0"/>
          </a:p>
        </p:txBody>
      </p:sp>
      <p:sp>
        <p:nvSpPr>
          <p:cNvPr id="2" name="TextovéPole 1"/>
          <p:cNvSpPr txBox="1"/>
          <p:nvPr/>
        </p:nvSpPr>
        <p:spPr>
          <a:xfrm>
            <a:off x="1750389" y="1162708"/>
            <a:ext cx="5532668" cy="369332"/>
          </a:xfrm>
          <a:prstGeom prst="rect">
            <a:avLst/>
          </a:prstGeom>
          <a:noFill/>
        </p:spPr>
        <p:txBody>
          <a:bodyPr wrap="none" rtlCol="0">
            <a:spAutoFit/>
          </a:bodyPr>
          <a:lstStyle/>
          <a:p>
            <a:r>
              <a:rPr lang="cs-CZ" b="1" dirty="0">
                <a:solidFill>
                  <a:schemeClr val="accent1">
                    <a:lumMod val="50000"/>
                  </a:schemeClr>
                </a:solidFill>
              </a:rPr>
              <a:t>Algoritmus hodnocení v oborové skupině přírodních věd</a:t>
            </a:r>
          </a:p>
        </p:txBody>
      </p:sp>
      <p:sp>
        <p:nvSpPr>
          <p:cNvPr id="5" name="Title 1">
            <a:extLst>
              <a:ext uri="{FF2B5EF4-FFF2-40B4-BE49-F238E27FC236}">
                <a16:creationId xmlns:a16="http://schemas.microsoft.com/office/drawing/2014/main" id="{69DCB0C6-5A9F-46C2-B4B2-F541A99FE544}"/>
              </a:ext>
            </a:extLst>
          </p:cNvPr>
          <p:cNvSpPr txBox="1">
            <a:spLocks/>
          </p:cNvSpPr>
          <p:nvPr/>
        </p:nvSpPr>
        <p:spPr>
          <a:xfrm>
            <a:off x="573373" y="810000"/>
            <a:ext cx="7886700" cy="57481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2400" b="1" kern="1200" baseline="0">
                <a:solidFill>
                  <a:srgbClr val="0072B6"/>
                </a:solidFill>
                <a:latin typeface="Arial" panose="020B0604020202020204" pitchFamily="34" charset="0"/>
                <a:ea typeface="+mj-ea"/>
                <a:cs typeface="Arial" panose="020B0604020202020204" pitchFamily="34" charset="0"/>
              </a:defRPr>
            </a:lvl1pPr>
          </a:lstStyle>
          <a:p>
            <a:r>
              <a:rPr lang="cs-CZ" dirty="0"/>
              <a:t>Metodika M17+: škálování</a:t>
            </a:r>
            <a:endParaRPr lang="en-US" dirty="0"/>
          </a:p>
        </p:txBody>
      </p:sp>
      <p:pic>
        <p:nvPicPr>
          <p:cNvPr id="7" name="Picture 2" descr="http://interni.avcr.cz/miranda2/export/sitesavcr/data.avcr.cz/interni/Dokumenty/logo/ZNACKA-CZE/zakladni-verze/PNG/AVCR_zakladni_znacka_CZ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73" y="196375"/>
            <a:ext cx="1285907" cy="3447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Přímá spojnice 7"/>
          <p:cNvCxnSpPr/>
          <p:nvPr/>
        </p:nvCxnSpPr>
        <p:spPr>
          <a:xfrm flipV="1">
            <a:off x="606164" y="617220"/>
            <a:ext cx="7886700" cy="38100"/>
          </a:xfrm>
          <a:prstGeom prst="line">
            <a:avLst/>
          </a:prstGeom>
          <a:ln w="10160"/>
        </p:spPr>
        <p:style>
          <a:lnRef idx="1">
            <a:schemeClr val="accent1"/>
          </a:lnRef>
          <a:fillRef idx="0">
            <a:schemeClr val="accent1"/>
          </a:fillRef>
          <a:effectRef idx="0">
            <a:schemeClr val="accent1"/>
          </a:effectRef>
          <a:fontRef idx="minor">
            <a:schemeClr val="tx1"/>
          </a:fontRef>
        </p:style>
      </p:cxnSp>
      <p:pic>
        <p:nvPicPr>
          <p:cNvPr id="9" name="Obráze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0140" y="156803"/>
            <a:ext cx="579933" cy="392871"/>
          </a:xfrm>
          <a:prstGeom prst="rect">
            <a:avLst/>
          </a:prstGeom>
        </p:spPr>
      </p:pic>
    </p:spTree>
    <p:extLst>
      <p:ext uri="{BB962C8B-B14F-4D97-AF65-F5344CB8AC3E}">
        <p14:creationId xmlns:p14="http://schemas.microsoft.com/office/powerpoint/2010/main" val="5893883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72B6"/>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550888" y="2608662"/>
            <a:ext cx="7978117" cy="1566473"/>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pPr algn="ctr"/>
            <a:r>
              <a:rPr lang="cs-CZ" dirty="0">
                <a:solidFill>
                  <a:prstClr val="white"/>
                </a:solidFill>
              </a:rPr>
              <a:t>Děkuji Vám za pozornost </a:t>
            </a:r>
            <a:r>
              <a:rPr lang="en-US" dirty="0">
                <a:solidFill>
                  <a:prstClr val="white"/>
                </a:solidFill>
              </a:rPr>
              <a:t>!</a:t>
            </a:r>
            <a:endParaRPr lang="cs-CZ" dirty="0">
              <a:solidFill>
                <a:prstClr val="white"/>
              </a:solidFill>
            </a:endParaRPr>
          </a:p>
          <a:p>
            <a:endParaRPr lang="en-US" dirty="0">
              <a:solidFill>
                <a:prstClr val="white"/>
              </a:solidFill>
            </a:endParaRPr>
          </a:p>
        </p:txBody>
      </p:sp>
      <p:sp>
        <p:nvSpPr>
          <p:cNvPr id="2" name="Zástupný symbol pro číslo snímku 1"/>
          <p:cNvSpPr>
            <a:spLocks noGrp="1"/>
          </p:cNvSpPr>
          <p:nvPr>
            <p:ph type="sldNum" sz="quarter" idx="12"/>
          </p:nvPr>
        </p:nvSpPr>
        <p:spPr/>
        <p:txBody>
          <a:bodyPr/>
          <a:lstStyle/>
          <a:p>
            <a:fld id="{C17EE6DA-A286-43A2-9010-EEC046E09579}" type="slidenum">
              <a:rPr lang="cs-CZ" smtClean="0"/>
              <a:t>46</a:t>
            </a:fld>
            <a:endParaRPr lang="cs-CZ"/>
          </a:p>
        </p:txBody>
      </p:sp>
    </p:spTree>
    <p:extLst>
      <p:ext uri="{BB962C8B-B14F-4D97-AF65-F5344CB8AC3E}">
        <p14:creationId xmlns:p14="http://schemas.microsoft.com/office/powerpoint/2010/main" val="3475385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nterni.avcr.cz/miranda2/export/sitesavcr/data.avcr.cz/interni/Dokumenty/logo/ZNACKA-CZE/zakladni-verze/PNG/AVCR_zakladni_znacka_CZ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73" y="196375"/>
            <a:ext cx="1285907" cy="3447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nice 8"/>
          <p:cNvCxnSpPr/>
          <p:nvPr/>
        </p:nvCxnSpPr>
        <p:spPr>
          <a:xfrm flipV="1">
            <a:off x="606164" y="617220"/>
            <a:ext cx="7886700" cy="38100"/>
          </a:xfrm>
          <a:prstGeom prst="line">
            <a:avLst/>
          </a:prstGeom>
          <a:ln w="10160"/>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fld id="{C17EE6DA-A286-43A2-9010-EEC046E09579}" type="slidenum">
              <a:rPr lang="cs-CZ" smtClean="0"/>
              <a:t>5</a:t>
            </a:fld>
            <a:endParaRPr lang="cs-CZ" dirty="0"/>
          </a:p>
        </p:txBody>
      </p:sp>
      <p:sp>
        <p:nvSpPr>
          <p:cNvPr id="6" name="Title 1">
            <a:extLst>
              <a:ext uri="{FF2B5EF4-FFF2-40B4-BE49-F238E27FC236}">
                <a16:creationId xmlns:a16="http://schemas.microsoft.com/office/drawing/2014/main" id="{69DCB0C6-5A9F-46C2-B4B2-F541A99FE544}"/>
              </a:ext>
            </a:extLst>
          </p:cNvPr>
          <p:cNvSpPr>
            <a:spLocks noGrp="1"/>
          </p:cNvSpPr>
          <p:nvPr>
            <p:ph type="title"/>
          </p:nvPr>
        </p:nvSpPr>
        <p:spPr>
          <a:xfrm>
            <a:off x="573373" y="721946"/>
            <a:ext cx="7766887" cy="617994"/>
          </a:xfrm>
        </p:spPr>
        <p:txBody>
          <a:bodyPr anchor="t" anchorCtr="0">
            <a:noAutofit/>
          </a:bodyPr>
          <a:lstStyle>
            <a:lvl1pPr>
              <a:defRPr sz="2400" b="1" baseline="0">
                <a:solidFill>
                  <a:srgbClr val="0072B6"/>
                </a:solidFill>
                <a:latin typeface="Arial" panose="020B0604020202020204" pitchFamily="34" charset="0"/>
                <a:cs typeface="Arial" panose="020B0604020202020204" pitchFamily="34" charset="0"/>
              </a:defRPr>
            </a:lvl1pPr>
          </a:lstStyle>
          <a:p>
            <a:pPr algn="ctr"/>
            <a:r>
              <a:rPr lang="cs-CZ" sz="3200" dirty="0"/>
              <a:t>Základní a aplikovaný výzkum</a:t>
            </a:r>
            <a:endParaRPr lang="en-US" sz="2000" dirty="0"/>
          </a:p>
        </p:txBody>
      </p:sp>
      <p:sp>
        <p:nvSpPr>
          <p:cNvPr id="8" name="Zástupný obsah 2">
            <a:extLst>
              <a:ext uri="{FF2B5EF4-FFF2-40B4-BE49-F238E27FC236}">
                <a16:creationId xmlns:a16="http://schemas.microsoft.com/office/drawing/2014/main" id="{9538EACB-0FD4-4E29-9D54-0C12E851BCAF}"/>
              </a:ext>
            </a:extLst>
          </p:cNvPr>
          <p:cNvSpPr>
            <a:spLocks noGrp="1"/>
          </p:cNvSpPr>
          <p:nvPr>
            <p:ph sz="half" idx="1"/>
          </p:nvPr>
        </p:nvSpPr>
        <p:spPr>
          <a:xfrm>
            <a:off x="503862" y="1391448"/>
            <a:ext cx="8066765" cy="5330027"/>
          </a:xfrm>
        </p:spPr>
        <p:txBody>
          <a:bodyPr>
            <a:normAutofit fontScale="92500" lnSpcReduction="20000"/>
          </a:bodyPr>
          <a:lstStyle/>
          <a:p>
            <a:pPr marL="0" indent="0">
              <a:lnSpc>
                <a:spcPct val="100000"/>
              </a:lnSpc>
              <a:buNone/>
            </a:pPr>
            <a:r>
              <a:rPr lang="cs-CZ" sz="2000" u="sng" dirty="0"/>
              <a:t>Objem základního a aplikovaného výzkumu </a:t>
            </a:r>
            <a:r>
              <a:rPr lang="cs-CZ" sz="2000" dirty="0"/>
              <a:t>se může pro různé VO výrazně lišit. Společnost obvykle chce, aby za vynaložené peníze byly získány výsledky, které by měly pro ní co nejdříve užitek, což základní výzkum nesplňuje. Proto dochází ke </a:t>
            </a:r>
            <a:r>
              <a:rPr lang="cs-CZ" sz="2000" u="sng" dirty="0"/>
              <a:t>tlaku na aplikace</a:t>
            </a:r>
            <a:r>
              <a:rPr lang="cs-CZ" sz="2000" dirty="0"/>
              <a:t>.  Z druhé strany je známo, že </a:t>
            </a:r>
            <a:r>
              <a:rPr lang="cs-CZ" sz="2000" u="sng" dirty="0"/>
              <a:t>nejvýznamnější výsledky vznikají v rámci základního výzkumu</a:t>
            </a:r>
            <a:r>
              <a:rPr lang="cs-CZ" sz="2000" dirty="0"/>
              <a:t> (viz příklady dále). Proto je důležité, aby řízení výzkumu bylo v osvícených rukou, a aby poměr mezi základním a aplikovaným výzkumem nebyl extrémní. </a:t>
            </a:r>
          </a:p>
          <a:p>
            <a:pPr marL="0" indent="0">
              <a:lnSpc>
                <a:spcPct val="100000"/>
              </a:lnSpc>
              <a:buNone/>
            </a:pPr>
            <a:r>
              <a:rPr lang="cs-CZ" sz="2000" dirty="0"/>
              <a:t>Příklady výsledků důležitých pro společnost, které by nevznikly bez základního výzkumu, jenž předcházel:</a:t>
            </a:r>
          </a:p>
          <a:p>
            <a:pPr marL="0" indent="0">
              <a:lnSpc>
                <a:spcPct val="100000"/>
              </a:lnSpc>
              <a:buNone/>
            </a:pPr>
            <a:r>
              <a:rPr lang="cs-CZ" sz="2000" u="sng" dirty="0"/>
              <a:t>V medicíně </a:t>
            </a:r>
            <a:r>
              <a:rPr lang="cs-CZ" sz="2000" dirty="0"/>
              <a:t>je to objev penicilínu, objev genetických mutací spojených se zhoubnými nádory, objevy látek pro jejich léčbu (STI 571 pro CML, </a:t>
            </a:r>
            <a:r>
              <a:rPr lang="cs-CZ" sz="2000" dirty="0" err="1"/>
              <a:t>rituximab</a:t>
            </a:r>
            <a:r>
              <a:rPr lang="cs-CZ" sz="2000" dirty="0"/>
              <a:t> pro FL, </a:t>
            </a:r>
            <a:r>
              <a:rPr lang="cs-CZ" sz="2000" dirty="0" err="1"/>
              <a:t>pemrolizumab</a:t>
            </a:r>
            <a:r>
              <a:rPr lang="cs-CZ" sz="2000" dirty="0"/>
              <a:t> pro </a:t>
            </a:r>
            <a:r>
              <a:rPr lang="cs-CZ" sz="2000" dirty="0" err="1"/>
              <a:t>melanoblastom</a:t>
            </a:r>
            <a:r>
              <a:rPr lang="cs-CZ" sz="2000" dirty="0"/>
              <a:t>).</a:t>
            </a:r>
          </a:p>
          <a:p>
            <a:pPr marL="0" indent="0">
              <a:lnSpc>
                <a:spcPct val="100000"/>
              </a:lnSpc>
              <a:buNone/>
            </a:pPr>
            <a:r>
              <a:rPr lang="cs-CZ" sz="2000" u="sng" dirty="0"/>
              <a:t>Ve fyzice </a:t>
            </a:r>
            <a:r>
              <a:rPr lang="cs-CZ" sz="2000" dirty="0"/>
              <a:t>jsou to např. objevy X-paprsků, teorie relativity, kvantové mechaniky atomové struktury hmoty, laserů, radaru, jaderných reaktorů, tokamaků, expandujícího vesmíru, </a:t>
            </a:r>
            <a:r>
              <a:rPr lang="cs-CZ" sz="2000" dirty="0" err="1"/>
              <a:t>exoplanet</a:t>
            </a:r>
            <a:r>
              <a:rPr lang="cs-CZ" sz="2000" dirty="0"/>
              <a:t>, gravitačních vln, elementárních částic hmoty včetně předvídaných (</a:t>
            </a:r>
            <a:r>
              <a:rPr lang="cs-CZ" sz="2000" dirty="0" err="1"/>
              <a:t>Higgsův</a:t>
            </a:r>
            <a:r>
              <a:rPr lang="cs-CZ" sz="2000" dirty="0"/>
              <a:t> boson), objev internetu, neuronových sítí.</a:t>
            </a:r>
          </a:p>
          <a:p>
            <a:pPr marL="0" indent="0">
              <a:lnSpc>
                <a:spcPct val="100000"/>
              </a:lnSpc>
              <a:buNone/>
            </a:pPr>
            <a:r>
              <a:rPr lang="cs-CZ" sz="2000" u="sng" dirty="0"/>
              <a:t>V biologii </a:t>
            </a:r>
            <a:r>
              <a:rPr lang="cs-CZ" sz="2000" dirty="0"/>
              <a:t>jsou to objevy buňky, chromozomů, zákonů dědičnosti (Mendel), struktury a úlohy DNA, objevy osvětlující fungování buňky, organismů i celých společenstev (různé typy RNA, DNA, proteinů a dalších molekul), objev kmenových buněk, vytváření orgánů.  </a:t>
            </a:r>
          </a:p>
        </p:txBody>
      </p:sp>
      <p:pic>
        <p:nvPicPr>
          <p:cNvPr id="10" name="Obráze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0140" y="156803"/>
            <a:ext cx="579933" cy="392871"/>
          </a:xfrm>
          <a:prstGeom prst="rect">
            <a:avLst/>
          </a:prstGeom>
        </p:spPr>
      </p:pic>
    </p:spTree>
    <p:extLst>
      <p:ext uri="{BB962C8B-B14F-4D97-AF65-F5344CB8AC3E}">
        <p14:creationId xmlns:p14="http://schemas.microsoft.com/office/powerpoint/2010/main" val="3570936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nterni.avcr.cz/miranda2/export/sitesavcr/data.avcr.cz/interni/Dokumenty/logo/ZNACKA-CZE/zakladni-verze/PNG/AVCR_zakladni_znacka_CZ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73" y="196375"/>
            <a:ext cx="1285907" cy="3447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nice 8"/>
          <p:cNvCxnSpPr/>
          <p:nvPr/>
        </p:nvCxnSpPr>
        <p:spPr>
          <a:xfrm flipV="1">
            <a:off x="606164" y="617220"/>
            <a:ext cx="7886700" cy="38100"/>
          </a:xfrm>
          <a:prstGeom prst="line">
            <a:avLst/>
          </a:prstGeom>
          <a:ln w="10160"/>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1"/>
          </p:cNvSpPr>
          <p:nvPr>
            <p:ph type="sldNum" sz="quarter" idx="12"/>
          </p:nvPr>
        </p:nvSpPr>
        <p:spPr>
          <a:xfrm>
            <a:off x="1165688" y="3540761"/>
            <a:ext cx="2057400" cy="365125"/>
          </a:xfrm>
        </p:spPr>
        <p:txBody>
          <a:bodyPr/>
          <a:lstStyle/>
          <a:p>
            <a:fld id="{C17EE6DA-A286-43A2-9010-EEC046E09579}" type="slidenum">
              <a:rPr lang="cs-CZ" smtClean="0"/>
              <a:t>6</a:t>
            </a:fld>
            <a:endParaRPr lang="cs-CZ" dirty="0"/>
          </a:p>
        </p:txBody>
      </p:sp>
      <p:sp>
        <p:nvSpPr>
          <p:cNvPr id="6" name="Title 1">
            <a:extLst>
              <a:ext uri="{FF2B5EF4-FFF2-40B4-BE49-F238E27FC236}">
                <a16:creationId xmlns:a16="http://schemas.microsoft.com/office/drawing/2014/main" id="{69DCB0C6-5A9F-46C2-B4B2-F541A99FE544}"/>
              </a:ext>
            </a:extLst>
          </p:cNvPr>
          <p:cNvSpPr>
            <a:spLocks noGrp="1"/>
          </p:cNvSpPr>
          <p:nvPr>
            <p:ph type="title"/>
          </p:nvPr>
        </p:nvSpPr>
        <p:spPr>
          <a:xfrm>
            <a:off x="573373" y="832181"/>
            <a:ext cx="7886700" cy="425271"/>
          </a:xfrm>
        </p:spPr>
        <p:txBody>
          <a:bodyPr anchor="t" anchorCtr="0">
            <a:noAutofit/>
          </a:bodyPr>
          <a:lstStyle>
            <a:lvl1pPr>
              <a:defRPr sz="2400" b="1" baseline="0">
                <a:solidFill>
                  <a:srgbClr val="0072B6"/>
                </a:solidFill>
                <a:latin typeface="Arial" panose="020B0604020202020204" pitchFamily="34" charset="0"/>
                <a:cs typeface="Arial" panose="020B0604020202020204" pitchFamily="34" charset="0"/>
              </a:defRPr>
            </a:lvl1pPr>
          </a:lstStyle>
          <a:p>
            <a:pPr algn="ctr"/>
            <a:r>
              <a:rPr lang="cs-CZ" sz="3200" dirty="0"/>
              <a:t>Co je to „výsledek výzkumu“?</a:t>
            </a:r>
            <a:endParaRPr lang="en-US" sz="2000" dirty="0"/>
          </a:p>
        </p:txBody>
      </p:sp>
      <p:sp>
        <p:nvSpPr>
          <p:cNvPr id="8" name="Zástupný obsah 2">
            <a:extLst>
              <a:ext uri="{FF2B5EF4-FFF2-40B4-BE49-F238E27FC236}">
                <a16:creationId xmlns:a16="http://schemas.microsoft.com/office/drawing/2014/main" id="{9538EACB-0FD4-4E29-9D54-0C12E851BCAF}"/>
              </a:ext>
            </a:extLst>
          </p:cNvPr>
          <p:cNvSpPr>
            <a:spLocks noGrp="1"/>
          </p:cNvSpPr>
          <p:nvPr>
            <p:ph sz="half" idx="1"/>
          </p:nvPr>
        </p:nvSpPr>
        <p:spPr>
          <a:xfrm>
            <a:off x="1114069" y="1478288"/>
            <a:ext cx="6812624" cy="1524455"/>
          </a:xfrm>
        </p:spPr>
        <p:txBody>
          <a:bodyPr>
            <a:normAutofit/>
          </a:bodyPr>
          <a:lstStyle/>
          <a:p>
            <a:pPr marL="0" indent="0">
              <a:buNone/>
            </a:pPr>
            <a:r>
              <a:rPr lang="cs-CZ" b="1" dirty="0"/>
              <a:t>Výsledek výzkumu musí splňovat určitá kritéria (</a:t>
            </a:r>
            <a:r>
              <a:rPr lang="cs-CZ" b="1" dirty="0" err="1"/>
              <a:t>Frascati</a:t>
            </a:r>
            <a:r>
              <a:rPr lang="cs-CZ" b="1" dirty="0"/>
              <a:t> </a:t>
            </a:r>
            <a:r>
              <a:rPr lang="cs-CZ" b="1" dirty="0" err="1"/>
              <a:t>manual</a:t>
            </a:r>
            <a:r>
              <a:rPr lang="cs-CZ" b="1" dirty="0"/>
              <a:t>): novost, kreativita, nejistota, systematičnost a opakovatelnost.</a:t>
            </a:r>
            <a:endParaRPr lang="cs-CZ" dirty="0"/>
          </a:p>
        </p:txBody>
      </p:sp>
      <p:sp>
        <p:nvSpPr>
          <p:cNvPr id="18" name="Zástupný obsah 2">
            <a:extLst>
              <a:ext uri="{FF2B5EF4-FFF2-40B4-BE49-F238E27FC236}">
                <a16:creationId xmlns:a16="http://schemas.microsoft.com/office/drawing/2014/main" id="{DA302D6E-AE55-41B4-957D-B7590A910B56}"/>
              </a:ext>
            </a:extLst>
          </p:cNvPr>
          <p:cNvSpPr txBox="1">
            <a:spLocks/>
          </p:cNvSpPr>
          <p:nvPr/>
        </p:nvSpPr>
        <p:spPr>
          <a:xfrm>
            <a:off x="998093" y="3121226"/>
            <a:ext cx="7461980" cy="2770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Font typeface="Arial" panose="020B0604020202020204" pitchFamily="34" charset="0"/>
              <a:buNone/>
            </a:pPr>
            <a:r>
              <a:rPr lang="cs-CZ" sz="2000" b="1" u="sng" dirty="0"/>
              <a:t>Výzkum je hledáním pravdy </a:t>
            </a:r>
            <a:r>
              <a:rPr lang="cs-CZ" sz="2000" dirty="0"/>
              <a:t>a kritérium opakovatelnosti je důležité pro zmenšování nejistoty a vylepšování systému našich poznatků. V řadě oborů jsou poznatky systematicky doplňovány do ucelených teorií (např. v přírodních vědách, ale i medicíně a dalších oborových skupinách). </a:t>
            </a:r>
          </a:p>
          <a:p>
            <a:pPr marL="0" indent="0">
              <a:lnSpc>
                <a:spcPct val="100000"/>
              </a:lnSpc>
              <a:spcAft>
                <a:spcPts val="600"/>
              </a:spcAft>
              <a:buFont typeface="Arial" panose="020B0604020202020204" pitchFamily="34" charset="0"/>
              <a:buNone/>
            </a:pPr>
            <a:r>
              <a:rPr lang="cs-CZ" sz="2000" dirty="0"/>
              <a:t>Tím se výzkum liší od řady nevědeckých názorů, kterým věří někdy i velké komunity lidí (např. homeopatika, astrologie, </a:t>
            </a:r>
            <a:r>
              <a:rPr lang="cs-CZ" sz="2000" dirty="0" err="1"/>
              <a:t>apod</a:t>
            </a:r>
            <a:r>
              <a:rPr lang="cs-CZ" sz="2000" dirty="0"/>
              <a:t>). Věda se zbývá pouze takovými jevy, které lze kdykoli a kdekoli dokázat.  </a:t>
            </a:r>
          </a:p>
        </p:txBody>
      </p:sp>
      <p:sp>
        <p:nvSpPr>
          <p:cNvPr id="3" name="Obdélník 2">
            <a:extLst>
              <a:ext uri="{FF2B5EF4-FFF2-40B4-BE49-F238E27FC236}">
                <a16:creationId xmlns:a16="http://schemas.microsoft.com/office/drawing/2014/main" id="{7317A774-7917-49D4-A73B-AEA265EDF088}"/>
              </a:ext>
            </a:extLst>
          </p:cNvPr>
          <p:cNvSpPr/>
          <p:nvPr/>
        </p:nvSpPr>
        <p:spPr>
          <a:xfrm>
            <a:off x="1057129" y="1450973"/>
            <a:ext cx="6869564" cy="147673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Zástupný obsah 2">
            <a:extLst>
              <a:ext uri="{FF2B5EF4-FFF2-40B4-BE49-F238E27FC236}">
                <a16:creationId xmlns:a16="http://schemas.microsoft.com/office/drawing/2014/main" id="{B68AAF21-364F-4661-A6E1-47B31C6D5A28}"/>
              </a:ext>
            </a:extLst>
          </p:cNvPr>
          <p:cNvSpPr txBox="1">
            <a:spLocks/>
          </p:cNvSpPr>
          <p:nvPr/>
        </p:nvSpPr>
        <p:spPr>
          <a:xfrm>
            <a:off x="998093" y="5966927"/>
            <a:ext cx="7707455" cy="54770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Font typeface="Arial" panose="020B0604020202020204" pitchFamily="34" charset="0"/>
              <a:buNone/>
            </a:pPr>
            <a:r>
              <a:rPr lang="cs-CZ" sz="1800" dirty="0" err="1"/>
              <a:t>Frascati</a:t>
            </a:r>
            <a:r>
              <a:rPr lang="cs-CZ" sz="1800" dirty="0"/>
              <a:t> Manuál je mezinárodně uznávaná metodologie pro zpracování výsledků výzkumu, definuje základní pojmy a návody. </a:t>
            </a:r>
          </a:p>
        </p:txBody>
      </p:sp>
      <p:pic>
        <p:nvPicPr>
          <p:cNvPr id="11" name="Obráze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0140" y="156803"/>
            <a:ext cx="579933" cy="392871"/>
          </a:xfrm>
          <a:prstGeom prst="rect">
            <a:avLst/>
          </a:prstGeom>
        </p:spPr>
      </p:pic>
    </p:spTree>
    <p:extLst>
      <p:ext uri="{BB962C8B-B14F-4D97-AF65-F5344CB8AC3E}">
        <p14:creationId xmlns:p14="http://schemas.microsoft.com/office/powerpoint/2010/main" val="2064765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nterni.avcr.cz/miranda2/export/sitesavcr/data.avcr.cz/interni/Dokumenty/logo/ZNACKA-CZE/zakladni-verze/PNG/AVCR_zakladni_znacka_CZ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73" y="196375"/>
            <a:ext cx="1285907" cy="3447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nice 8"/>
          <p:cNvCxnSpPr/>
          <p:nvPr/>
        </p:nvCxnSpPr>
        <p:spPr>
          <a:xfrm flipV="1">
            <a:off x="606164" y="617220"/>
            <a:ext cx="7886700" cy="38100"/>
          </a:xfrm>
          <a:prstGeom prst="line">
            <a:avLst/>
          </a:prstGeom>
          <a:ln w="10160"/>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fld id="{C17EE6DA-A286-43A2-9010-EEC046E09579}" type="slidenum">
              <a:rPr lang="cs-CZ" smtClean="0"/>
              <a:t>7</a:t>
            </a:fld>
            <a:endParaRPr lang="cs-CZ" dirty="0"/>
          </a:p>
        </p:txBody>
      </p:sp>
      <p:sp>
        <p:nvSpPr>
          <p:cNvPr id="6" name="Title 1">
            <a:extLst>
              <a:ext uri="{FF2B5EF4-FFF2-40B4-BE49-F238E27FC236}">
                <a16:creationId xmlns:a16="http://schemas.microsoft.com/office/drawing/2014/main" id="{69DCB0C6-5A9F-46C2-B4B2-F541A99FE544}"/>
              </a:ext>
            </a:extLst>
          </p:cNvPr>
          <p:cNvSpPr>
            <a:spLocks noGrp="1"/>
          </p:cNvSpPr>
          <p:nvPr>
            <p:ph type="title"/>
          </p:nvPr>
        </p:nvSpPr>
        <p:spPr>
          <a:xfrm>
            <a:off x="418299" y="833001"/>
            <a:ext cx="7886700" cy="425271"/>
          </a:xfrm>
        </p:spPr>
        <p:txBody>
          <a:bodyPr anchor="t" anchorCtr="0">
            <a:noAutofit/>
          </a:bodyPr>
          <a:lstStyle>
            <a:lvl1pPr>
              <a:defRPr sz="2400" b="1" baseline="0">
                <a:solidFill>
                  <a:srgbClr val="0072B6"/>
                </a:solidFill>
                <a:latin typeface="Arial" panose="020B0604020202020204" pitchFamily="34" charset="0"/>
                <a:cs typeface="Arial" panose="020B0604020202020204" pitchFamily="34" charset="0"/>
              </a:defRPr>
            </a:lvl1pPr>
          </a:lstStyle>
          <a:p>
            <a:pPr algn="ctr"/>
            <a:r>
              <a:rPr lang="cs-CZ" sz="3200" dirty="0"/>
              <a:t>Typy výsledků (podle RIV) </a:t>
            </a:r>
            <a:endParaRPr lang="en-US" sz="2000" dirty="0"/>
          </a:p>
        </p:txBody>
      </p:sp>
      <p:sp>
        <p:nvSpPr>
          <p:cNvPr id="8" name="Zástupný obsah 2">
            <a:extLst>
              <a:ext uri="{FF2B5EF4-FFF2-40B4-BE49-F238E27FC236}">
                <a16:creationId xmlns:a16="http://schemas.microsoft.com/office/drawing/2014/main" id="{9538EACB-0FD4-4E29-9D54-0C12E851BCAF}"/>
              </a:ext>
            </a:extLst>
          </p:cNvPr>
          <p:cNvSpPr>
            <a:spLocks noGrp="1"/>
          </p:cNvSpPr>
          <p:nvPr>
            <p:ph sz="half" idx="1"/>
          </p:nvPr>
        </p:nvSpPr>
        <p:spPr>
          <a:xfrm>
            <a:off x="1148865" y="1865090"/>
            <a:ext cx="6513918" cy="1247077"/>
          </a:xfrm>
        </p:spPr>
        <p:txBody>
          <a:bodyPr>
            <a:normAutofit/>
          </a:bodyPr>
          <a:lstStyle/>
          <a:p>
            <a:pPr marL="0" indent="0">
              <a:buNone/>
            </a:pPr>
            <a:r>
              <a:rPr lang="cs-CZ" b="1" dirty="0"/>
              <a:t>Publikační výsledky </a:t>
            </a:r>
            <a:r>
              <a:rPr lang="cs-CZ" dirty="0"/>
              <a:t>(recenzovaný článek, kniha, kapitola v knize, článek ve sborníku)</a:t>
            </a:r>
          </a:p>
        </p:txBody>
      </p:sp>
      <p:sp>
        <p:nvSpPr>
          <p:cNvPr id="18" name="Zástupný obsah 2">
            <a:extLst>
              <a:ext uri="{FF2B5EF4-FFF2-40B4-BE49-F238E27FC236}">
                <a16:creationId xmlns:a16="http://schemas.microsoft.com/office/drawing/2014/main" id="{DA302D6E-AE55-41B4-957D-B7590A910B56}"/>
              </a:ext>
            </a:extLst>
          </p:cNvPr>
          <p:cNvSpPr txBox="1">
            <a:spLocks/>
          </p:cNvSpPr>
          <p:nvPr/>
        </p:nvSpPr>
        <p:spPr>
          <a:xfrm>
            <a:off x="908302" y="5042048"/>
            <a:ext cx="7938484" cy="10782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cs-CZ" sz="2000" dirty="0"/>
              <a:t>Recenzované články se ještě dělí na ty, publikované ve </a:t>
            </a:r>
            <a:r>
              <a:rPr lang="cs-CZ" sz="2000" dirty="0" err="1"/>
              <a:t>WoS</a:t>
            </a:r>
            <a:r>
              <a:rPr lang="cs-CZ" sz="2000" dirty="0"/>
              <a:t>, v databázi SCOPUS a ostatní.</a:t>
            </a:r>
          </a:p>
        </p:txBody>
      </p:sp>
      <p:sp>
        <p:nvSpPr>
          <p:cNvPr id="3" name="Obdélník 2">
            <a:extLst>
              <a:ext uri="{FF2B5EF4-FFF2-40B4-BE49-F238E27FC236}">
                <a16:creationId xmlns:a16="http://schemas.microsoft.com/office/drawing/2014/main" id="{7317A774-7917-49D4-A73B-AEA265EDF088}"/>
              </a:ext>
            </a:extLst>
          </p:cNvPr>
          <p:cNvSpPr/>
          <p:nvPr/>
        </p:nvSpPr>
        <p:spPr>
          <a:xfrm>
            <a:off x="976128" y="1741117"/>
            <a:ext cx="7128658" cy="317695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Zástupný obsah 2">
            <a:extLst>
              <a:ext uri="{FF2B5EF4-FFF2-40B4-BE49-F238E27FC236}">
                <a16:creationId xmlns:a16="http://schemas.microsoft.com/office/drawing/2014/main" id="{8F4FB229-8075-4297-9F32-EEA73B5A64BE}"/>
              </a:ext>
            </a:extLst>
          </p:cNvPr>
          <p:cNvSpPr txBox="1">
            <a:spLocks/>
          </p:cNvSpPr>
          <p:nvPr/>
        </p:nvSpPr>
        <p:spPr>
          <a:xfrm>
            <a:off x="1124665" y="3063120"/>
            <a:ext cx="6849697" cy="17428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cs-CZ" b="1" dirty="0"/>
              <a:t>Nepublikační výsledky </a:t>
            </a:r>
            <a:r>
              <a:rPr lang="cs-CZ" dirty="0"/>
              <a:t>(patent, odrůda, užitný vzor, plemeno, průmyslový vzor, </a:t>
            </a:r>
          </a:p>
          <a:p>
            <a:pPr marL="0" indent="0">
              <a:spcBef>
                <a:spcPts val="0"/>
              </a:spcBef>
              <a:buFont typeface="Arial" panose="020B0604020202020204" pitchFamily="34" charset="0"/>
              <a:buNone/>
            </a:pPr>
            <a:r>
              <a:rPr lang="cs-CZ" dirty="0"/>
              <a:t>prototyp, funkční vzorek, léčebný postup,</a:t>
            </a:r>
          </a:p>
          <a:p>
            <a:pPr marL="0" indent="0">
              <a:spcBef>
                <a:spcPts val="0"/>
              </a:spcBef>
              <a:buFont typeface="Arial" panose="020B0604020202020204" pitchFamily="34" charset="0"/>
              <a:buNone/>
            </a:pPr>
            <a:r>
              <a:rPr lang="cs-CZ" dirty="0"/>
              <a:t>památkový postup, software, atd.)</a:t>
            </a:r>
          </a:p>
          <a:p>
            <a:pPr marL="0" indent="0">
              <a:buFont typeface="Arial" panose="020B0604020202020204" pitchFamily="34" charset="0"/>
              <a:buNone/>
            </a:pPr>
            <a:endParaRPr lang="cs-CZ" dirty="0"/>
          </a:p>
        </p:txBody>
      </p:sp>
      <p:pic>
        <p:nvPicPr>
          <p:cNvPr id="10" name="Obráze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0140" y="156803"/>
            <a:ext cx="579933" cy="392871"/>
          </a:xfrm>
          <a:prstGeom prst="rect">
            <a:avLst/>
          </a:prstGeom>
        </p:spPr>
      </p:pic>
    </p:spTree>
    <p:extLst>
      <p:ext uri="{BB962C8B-B14F-4D97-AF65-F5344CB8AC3E}">
        <p14:creationId xmlns:p14="http://schemas.microsoft.com/office/powerpoint/2010/main" val="895812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nterni.avcr.cz/miranda2/export/sitesavcr/data.avcr.cz/interni/Dokumenty/logo/ZNACKA-CZE/zakladni-verze/PNG/AVCR_zakladni_znacka_CZ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73" y="196375"/>
            <a:ext cx="1285907" cy="3447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nice 8"/>
          <p:cNvCxnSpPr/>
          <p:nvPr/>
        </p:nvCxnSpPr>
        <p:spPr>
          <a:xfrm flipV="1">
            <a:off x="606164" y="617220"/>
            <a:ext cx="7886700" cy="38100"/>
          </a:xfrm>
          <a:prstGeom prst="line">
            <a:avLst/>
          </a:prstGeom>
          <a:ln w="10160"/>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fld id="{C17EE6DA-A286-43A2-9010-EEC046E09579}" type="slidenum">
              <a:rPr lang="cs-CZ" smtClean="0"/>
              <a:t>8</a:t>
            </a:fld>
            <a:endParaRPr lang="cs-CZ" dirty="0"/>
          </a:p>
        </p:txBody>
      </p:sp>
      <p:sp>
        <p:nvSpPr>
          <p:cNvPr id="6" name="Title 1">
            <a:extLst>
              <a:ext uri="{FF2B5EF4-FFF2-40B4-BE49-F238E27FC236}">
                <a16:creationId xmlns:a16="http://schemas.microsoft.com/office/drawing/2014/main" id="{69DCB0C6-5A9F-46C2-B4B2-F541A99FE544}"/>
              </a:ext>
            </a:extLst>
          </p:cNvPr>
          <p:cNvSpPr>
            <a:spLocks noGrp="1"/>
          </p:cNvSpPr>
          <p:nvPr>
            <p:ph type="title"/>
          </p:nvPr>
        </p:nvSpPr>
        <p:spPr>
          <a:xfrm>
            <a:off x="573373" y="832181"/>
            <a:ext cx="7886700" cy="425271"/>
          </a:xfrm>
        </p:spPr>
        <p:txBody>
          <a:bodyPr anchor="t" anchorCtr="0">
            <a:noAutofit/>
          </a:bodyPr>
          <a:lstStyle>
            <a:lvl1pPr>
              <a:defRPr sz="2400" b="1" baseline="0">
                <a:solidFill>
                  <a:srgbClr val="0072B6"/>
                </a:solidFill>
                <a:latin typeface="Arial" panose="020B0604020202020204" pitchFamily="34" charset="0"/>
                <a:cs typeface="Arial" panose="020B0604020202020204" pitchFamily="34" charset="0"/>
              </a:defRPr>
            </a:lvl1pPr>
          </a:lstStyle>
          <a:p>
            <a:pPr algn="ctr"/>
            <a:r>
              <a:rPr lang="cs-CZ" sz="3200" dirty="0"/>
              <a:t>Databáze pro výzkumné výsledky</a:t>
            </a:r>
            <a:endParaRPr lang="en-US" sz="2000" dirty="0"/>
          </a:p>
        </p:txBody>
      </p:sp>
      <p:sp>
        <p:nvSpPr>
          <p:cNvPr id="8" name="Zástupný obsah 2">
            <a:extLst>
              <a:ext uri="{FF2B5EF4-FFF2-40B4-BE49-F238E27FC236}">
                <a16:creationId xmlns:a16="http://schemas.microsoft.com/office/drawing/2014/main" id="{9538EACB-0FD4-4E29-9D54-0C12E851BCAF}"/>
              </a:ext>
            </a:extLst>
          </p:cNvPr>
          <p:cNvSpPr>
            <a:spLocks noGrp="1"/>
          </p:cNvSpPr>
          <p:nvPr>
            <p:ph sz="half" idx="1"/>
          </p:nvPr>
        </p:nvSpPr>
        <p:spPr>
          <a:xfrm>
            <a:off x="1202335" y="1865091"/>
            <a:ext cx="6513918" cy="476820"/>
          </a:xfrm>
        </p:spPr>
        <p:txBody>
          <a:bodyPr>
            <a:normAutofit/>
          </a:bodyPr>
          <a:lstStyle/>
          <a:p>
            <a:pPr marL="0" indent="0">
              <a:buNone/>
            </a:pPr>
            <a:r>
              <a:rPr lang="cs-CZ" b="1" dirty="0"/>
              <a:t>RIV (registr informací o výzkumu)</a:t>
            </a:r>
            <a:endParaRPr lang="cs-CZ" dirty="0"/>
          </a:p>
        </p:txBody>
      </p:sp>
      <p:sp>
        <p:nvSpPr>
          <p:cNvPr id="12" name="Zástupný obsah 2">
            <a:extLst>
              <a:ext uri="{FF2B5EF4-FFF2-40B4-BE49-F238E27FC236}">
                <a16:creationId xmlns:a16="http://schemas.microsoft.com/office/drawing/2014/main" id="{3ACDA82A-6AEC-40E5-9A21-C4F883A60D7E}"/>
              </a:ext>
            </a:extLst>
          </p:cNvPr>
          <p:cNvSpPr txBox="1">
            <a:spLocks/>
          </p:cNvSpPr>
          <p:nvPr/>
        </p:nvSpPr>
        <p:spPr>
          <a:xfrm>
            <a:off x="1174923" y="3222364"/>
            <a:ext cx="6499656" cy="4768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s-CZ" b="1" dirty="0" err="1"/>
              <a:t>WoS</a:t>
            </a:r>
            <a:r>
              <a:rPr lang="cs-CZ" b="1" dirty="0"/>
              <a:t> (Web </a:t>
            </a:r>
            <a:r>
              <a:rPr lang="cs-CZ" b="1" dirty="0" err="1"/>
              <a:t>of</a:t>
            </a:r>
            <a:r>
              <a:rPr lang="cs-CZ" b="1" dirty="0"/>
              <a:t> Science, </a:t>
            </a:r>
            <a:r>
              <a:rPr lang="cs-CZ" b="1" dirty="0" err="1"/>
              <a:t>Clarivate</a:t>
            </a:r>
            <a:r>
              <a:rPr lang="cs-CZ" b="1" dirty="0"/>
              <a:t> </a:t>
            </a:r>
            <a:r>
              <a:rPr lang="cs-CZ" b="1" dirty="0" err="1"/>
              <a:t>Analytics</a:t>
            </a:r>
            <a:r>
              <a:rPr lang="cs-CZ" b="1" dirty="0"/>
              <a:t>)</a:t>
            </a:r>
            <a:endParaRPr lang="cs-CZ" dirty="0"/>
          </a:p>
        </p:txBody>
      </p:sp>
      <p:sp>
        <p:nvSpPr>
          <p:cNvPr id="14" name="Zástupný obsah 2">
            <a:extLst>
              <a:ext uri="{FF2B5EF4-FFF2-40B4-BE49-F238E27FC236}">
                <a16:creationId xmlns:a16="http://schemas.microsoft.com/office/drawing/2014/main" id="{57722CDA-1949-4024-93E0-A34BCF69F4D5}"/>
              </a:ext>
            </a:extLst>
          </p:cNvPr>
          <p:cNvSpPr txBox="1">
            <a:spLocks/>
          </p:cNvSpPr>
          <p:nvPr/>
        </p:nvSpPr>
        <p:spPr>
          <a:xfrm>
            <a:off x="1202335" y="3933930"/>
            <a:ext cx="4000500" cy="4768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s-CZ" b="1" dirty="0"/>
              <a:t>SCOPUS </a:t>
            </a:r>
            <a:endParaRPr lang="cs-CZ" dirty="0"/>
          </a:p>
        </p:txBody>
      </p:sp>
      <p:sp>
        <p:nvSpPr>
          <p:cNvPr id="18" name="Zástupný obsah 2">
            <a:extLst>
              <a:ext uri="{FF2B5EF4-FFF2-40B4-BE49-F238E27FC236}">
                <a16:creationId xmlns:a16="http://schemas.microsoft.com/office/drawing/2014/main" id="{DA302D6E-AE55-41B4-957D-B7590A910B56}"/>
              </a:ext>
            </a:extLst>
          </p:cNvPr>
          <p:cNvSpPr txBox="1">
            <a:spLocks/>
          </p:cNvSpPr>
          <p:nvPr/>
        </p:nvSpPr>
        <p:spPr>
          <a:xfrm>
            <a:off x="819811" y="4588345"/>
            <a:ext cx="7938484" cy="16195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cs-CZ" sz="2000" dirty="0"/>
              <a:t>RIV je česká databáze, informace tam zadávají výzkumné organizace (VO). ASEP se používá v AV, </a:t>
            </a:r>
            <a:r>
              <a:rPr lang="cs-CZ" sz="2000" dirty="0" err="1"/>
              <a:t>info</a:t>
            </a:r>
            <a:r>
              <a:rPr lang="cs-CZ" sz="2000" dirty="0"/>
              <a:t> se překlápí do </a:t>
            </a:r>
            <a:r>
              <a:rPr lang="cs-CZ" sz="2000" dirty="0" err="1"/>
              <a:t>RIVu</a:t>
            </a:r>
            <a:r>
              <a:rPr lang="cs-CZ" sz="2000" dirty="0"/>
              <a:t>.</a:t>
            </a:r>
          </a:p>
          <a:p>
            <a:pPr marL="0" indent="0">
              <a:lnSpc>
                <a:spcPct val="120000"/>
              </a:lnSpc>
              <a:buNone/>
            </a:pPr>
            <a:r>
              <a:rPr lang="cs-CZ" sz="2000" dirty="0" err="1"/>
              <a:t>WoS</a:t>
            </a:r>
            <a:r>
              <a:rPr lang="cs-CZ" sz="2000" dirty="0"/>
              <a:t> a SCOPUS jsou uznávané mezinárodní databáze. </a:t>
            </a:r>
            <a:r>
              <a:rPr lang="cs-CZ" sz="2000" dirty="0" err="1"/>
              <a:t>WoS</a:t>
            </a:r>
            <a:r>
              <a:rPr lang="cs-CZ" sz="2000" dirty="0"/>
              <a:t> se častěji používá pro přírodní vědy, SCOPUS pro technické, společenské a humanitní obory.</a:t>
            </a:r>
          </a:p>
        </p:txBody>
      </p:sp>
      <p:sp>
        <p:nvSpPr>
          <p:cNvPr id="3" name="Obdélník 2">
            <a:extLst>
              <a:ext uri="{FF2B5EF4-FFF2-40B4-BE49-F238E27FC236}">
                <a16:creationId xmlns:a16="http://schemas.microsoft.com/office/drawing/2014/main" id="{7317A774-7917-49D4-A73B-AEA265EDF088}"/>
              </a:ext>
            </a:extLst>
          </p:cNvPr>
          <p:cNvSpPr/>
          <p:nvPr/>
        </p:nvSpPr>
        <p:spPr>
          <a:xfrm>
            <a:off x="976128" y="1741117"/>
            <a:ext cx="7128658" cy="269879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Zástupný obsah 2">
            <a:extLst>
              <a:ext uri="{FF2B5EF4-FFF2-40B4-BE49-F238E27FC236}">
                <a16:creationId xmlns:a16="http://schemas.microsoft.com/office/drawing/2014/main" id="{8F4FB229-8075-4297-9F32-EEA73B5A64BE}"/>
              </a:ext>
            </a:extLst>
          </p:cNvPr>
          <p:cNvSpPr txBox="1">
            <a:spLocks/>
          </p:cNvSpPr>
          <p:nvPr/>
        </p:nvSpPr>
        <p:spPr>
          <a:xfrm>
            <a:off x="1160661" y="2529679"/>
            <a:ext cx="6513918" cy="4768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s-CZ" b="1" dirty="0"/>
              <a:t>ASEP (databáze používaná v AV ČR)</a:t>
            </a:r>
            <a:endParaRPr lang="cs-CZ" dirty="0"/>
          </a:p>
        </p:txBody>
      </p:sp>
      <p:pic>
        <p:nvPicPr>
          <p:cNvPr id="13" name="Obráze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0140" y="156803"/>
            <a:ext cx="579933" cy="392871"/>
          </a:xfrm>
          <a:prstGeom prst="rect">
            <a:avLst/>
          </a:prstGeom>
        </p:spPr>
      </p:pic>
    </p:spTree>
    <p:extLst>
      <p:ext uri="{BB962C8B-B14F-4D97-AF65-F5344CB8AC3E}">
        <p14:creationId xmlns:p14="http://schemas.microsoft.com/office/powerpoint/2010/main" val="1769573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nterni.avcr.cz/miranda2/export/sitesavcr/data.avcr.cz/interni/Dokumenty/logo/ZNACKA-CZE/zakladni-verze/PNG/AVCR_zakladni_znacka_CZ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73" y="196375"/>
            <a:ext cx="1285907" cy="3447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nice 8"/>
          <p:cNvCxnSpPr/>
          <p:nvPr/>
        </p:nvCxnSpPr>
        <p:spPr>
          <a:xfrm flipV="1">
            <a:off x="606164" y="617220"/>
            <a:ext cx="7886700" cy="38100"/>
          </a:xfrm>
          <a:prstGeom prst="line">
            <a:avLst/>
          </a:prstGeom>
          <a:ln w="10160"/>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fld id="{C17EE6DA-A286-43A2-9010-EEC046E09579}" type="slidenum">
              <a:rPr lang="cs-CZ" smtClean="0"/>
              <a:t>9</a:t>
            </a:fld>
            <a:endParaRPr lang="cs-CZ" dirty="0"/>
          </a:p>
        </p:txBody>
      </p:sp>
      <p:sp>
        <p:nvSpPr>
          <p:cNvPr id="6" name="Title 1">
            <a:extLst>
              <a:ext uri="{FF2B5EF4-FFF2-40B4-BE49-F238E27FC236}">
                <a16:creationId xmlns:a16="http://schemas.microsoft.com/office/drawing/2014/main" id="{69DCB0C6-5A9F-46C2-B4B2-F541A99FE544}"/>
              </a:ext>
            </a:extLst>
          </p:cNvPr>
          <p:cNvSpPr>
            <a:spLocks noGrp="1"/>
          </p:cNvSpPr>
          <p:nvPr>
            <p:ph type="title"/>
          </p:nvPr>
        </p:nvSpPr>
        <p:spPr>
          <a:xfrm>
            <a:off x="573373" y="832181"/>
            <a:ext cx="7886700" cy="425271"/>
          </a:xfrm>
        </p:spPr>
        <p:txBody>
          <a:bodyPr anchor="t" anchorCtr="0">
            <a:noAutofit/>
          </a:bodyPr>
          <a:lstStyle>
            <a:lvl1pPr>
              <a:defRPr sz="2400" b="1" baseline="0">
                <a:solidFill>
                  <a:srgbClr val="0072B6"/>
                </a:solidFill>
                <a:latin typeface="Arial" panose="020B0604020202020204" pitchFamily="34" charset="0"/>
                <a:cs typeface="Arial" panose="020B0604020202020204" pitchFamily="34" charset="0"/>
              </a:defRPr>
            </a:lvl1pPr>
          </a:lstStyle>
          <a:p>
            <a:pPr algn="ctr"/>
            <a:r>
              <a:rPr lang="cs-CZ" sz="3200" dirty="0"/>
              <a:t>Oborové skupiny (</a:t>
            </a:r>
            <a:r>
              <a:rPr lang="cs-CZ" sz="3200" dirty="0" err="1"/>
              <a:t>Frascati</a:t>
            </a:r>
            <a:r>
              <a:rPr lang="cs-CZ" sz="3200" dirty="0"/>
              <a:t> </a:t>
            </a:r>
            <a:r>
              <a:rPr lang="cs-CZ" sz="3200" dirty="0" err="1"/>
              <a:t>Manual</a:t>
            </a:r>
            <a:r>
              <a:rPr lang="cs-CZ" sz="3200" dirty="0"/>
              <a:t>)</a:t>
            </a:r>
            <a:endParaRPr lang="en-US" sz="2000" dirty="0"/>
          </a:p>
        </p:txBody>
      </p:sp>
      <p:sp>
        <p:nvSpPr>
          <p:cNvPr id="8" name="Zástupný obsah 2">
            <a:extLst>
              <a:ext uri="{FF2B5EF4-FFF2-40B4-BE49-F238E27FC236}">
                <a16:creationId xmlns:a16="http://schemas.microsoft.com/office/drawing/2014/main" id="{9538EACB-0FD4-4E29-9D54-0C12E851BCAF}"/>
              </a:ext>
            </a:extLst>
          </p:cNvPr>
          <p:cNvSpPr>
            <a:spLocks noGrp="1"/>
          </p:cNvSpPr>
          <p:nvPr>
            <p:ph sz="half" idx="1"/>
          </p:nvPr>
        </p:nvSpPr>
        <p:spPr>
          <a:xfrm>
            <a:off x="1334955" y="1865091"/>
            <a:ext cx="4000500" cy="476820"/>
          </a:xfrm>
        </p:spPr>
        <p:txBody>
          <a:bodyPr>
            <a:normAutofit/>
          </a:bodyPr>
          <a:lstStyle/>
          <a:p>
            <a:pPr marL="0" indent="0">
              <a:buNone/>
            </a:pPr>
            <a:r>
              <a:rPr lang="cs-CZ" b="1" dirty="0"/>
              <a:t>1. Přírodní vědy </a:t>
            </a:r>
            <a:endParaRPr lang="cs-CZ" dirty="0"/>
          </a:p>
        </p:txBody>
      </p:sp>
      <p:sp>
        <p:nvSpPr>
          <p:cNvPr id="11" name="Zástupný obsah 3">
            <a:extLst>
              <a:ext uri="{FF2B5EF4-FFF2-40B4-BE49-F238E27FC236}">
                <a16:creationId xmlns:a16="http://schemas.microsoft.com/office/drawing/2014/main" id="{A18FD7B4-9A70-429F-879E-16701FC9B2B4}"/>
              </a:ext>
            </a:extLst>
          </p:cNvPr>
          <p:cNvSpPr txBox="1">
            <a:spLocks/>
          </p:cNvSpPr>
          <p:nvPr/>
        </p:nvSpPr>
        <p:spPr>
          <a:xfrm>
            <a:off x="4616770" y="1865090"/>
            <a:ext cx="4000499" cy="5297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b="1" dirty="0"/>
              <a:t>4. Zemědělské vědy</a:t>
            </a:r>
          </a:p>
        </p:txBody>
      </p:sp>
      <p:sp>
        <p:nvSpPr>
          <p:cNvPr id="12" name="Zástupný obsah 2">
            <a:extLst>
              <a:ext uri="{FF2B5EF4-FFF2-40B4-BE49-F238E27FC236}">
                <a16:creationId xmlns:a16="http://schemas.microsoft.com/office/drawing/2014/main" id="{3ACDA82A-6AEC-40E5-9A21-C4F883A60D7E}"/>
              </a:ext>
            </a:extLst>
          </p:cNvPr>
          <p:cNvSpPr txBox="1">
            <a:spLocks/>
          </p:cNvSpPr>
          <p:nvPr/>
        </p:nvSpPr>
        <p:spPr>
          <a:xfrm>
            <a:off x="1349217" y="2251403"/>
            <a:ext cx="4000500" cy="4768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s-CZ" b="1" dirty="0"/>
              <a:t>2. Technické vědy</a:t>
            </a:r>
            <a:endParaRPr lang="cs-CZ" dirty="0"/>
          </a:p>
        </p:txBody>
      </p:sp>
      <p:sp>
        <p:nvSpPr>
          <p:cNvPr id="13" name="Zástupný obsah 3">
            <a:extLst>
              <a:ext uri="{FF2B5EF4-FFF2-40B4-BE49-F238E27FC236}">
                <a16:creationId xmlns:a16="http://schemas.microsoft.com/office/drawing/2014/main" id="{AB89D132-3BCD-447B-8F3C-543095DAE3BF}"/>
              </a:ext>
            </a:extLst>
          </p:cNvPr>
          <p:cNvSpPr txBox="1">
            <a:spLocks/>
          </p:cNvSpPr>
          <p:nvPr/>
        </p:nvSpPr>
        <p:spPr>
          <a:xfrm>
            <a:off x="4629826" y="2251402"/>
            <a:ext cx="4000499" cy="5297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b="1" dirty="0"/>
              <a:t>5. Společenské vědy</a:t>
            </a:r>
          </a:p>
        </p:txBody>
      </p:sp>
      <p:sp>
        <p:nvSpPr>
          <p:cNvPr id="14" name="Zástupný obsah 2">
            <a:extLst>
              <a:ext uri="{FF2B5EF4-FFF2-40B4-BE49-F238E27FC236}">
                <a16:creationId xmlns:a16="http://schemas.microsoft.com/office/drawing/2014/main" id="{57722CDA-1949-4024-93E0-A34BCF69F4D5}"/>
              </a:ext>
            </a:extLst>
          </p:cNvPr>
          <p:cNvSpPr txBox="1">
            <a:spLocks/>
          </p:cNvSpPr>
          <p:nvPr/>
        </p:nvSpPr>
        <p:spPr>
          <a:xfrm>
            <a:off x="1376629" y="2600003"/>
            <a:ext cx="4000500" cy="4768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s-CZ" b="1" dirty="0"/>
              <a:t>3. Medicínské vědy</a:t>
            </a:r>
            <a:endParaRPr lang="cs-CZ" dirty="0"/>
          </a:p>
        </p:txBody>
      </p:sp>
      <p:sp>
        <p:nvSpPr>
          <p:cNvPr id="15" name="Zástupný obsah 3">
            <a:extLst>
              <a:ext uri="{FF2B5EF4-FFF2-40B4-BE49-F238E27FC236}">
                <a16:creationId xmlns:a16="http://schemas.microsoft.com/office/drawing/2014/main" id="{843D3B80-B454-4453-A022-209CEC58F1DA}"/>
              </a:ext>
            </a:extLst>
          </p:cNvPr>
          <p:cNvSpPr txBox="1">
            <a:spLocks/>
          </p:cNvSpPr>
          <p:nvPr/>
        </p:nvSpPr>
        <p:spPr>
          <a:xfrm>
            <a:off x="4650766" y="2600002"/>
            <a:ext cx="4000499" cy="5297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b="1" dirty="0"/>
              <a:t>6. Humanitní vědy</a:t>
            </a:r>
          </a:p>
        </p:txBody>
      </p:sp>
      <p:sp>
        <p:nvSpPr>
          <p:cNvPr id="18" name="Zástupný obsah 2">
            <a:extLst>
              <a:ext uri="{FF2B5EF4-FFF2-40B4-BE49-F238E27FC236}">
                <a16:creationId xmlns:a16="http://schemas.microsoft.com/office/drawing/2014/main" id="{DA302D6E-AE55-41B4-957D-B7590A910B56}"/>
              </a:ext>
            </a:extLst>
          </p:cNvPr>
          <p:cNvSpPr txBox="1">
            <a:spLocks/>
          </p:cNvSpPr>
          <p:nvPr/>
        </p:nvSpPr>
        <p:spPr>
          <a:xfrm>
            <a:off x="797038" y="3475943"/>
            <a:ext cx="7707455" cy="2575054"/>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cs-CZ" sz="3200" b="1" dirty="0"/>
              <a:t>Oborové skupiny</a:t>
            </a:r>
            <a:r>
              <a:rPr lang="cs-CZ" sz="3200" dirty="0"/>
              <a:t> se liší v mnoha ohledech:</a:t>
            </a:r>
          </a:p>
          <a:p>
            <a:pPr>
              <a:buFontTx/>
              <a:buChar char="-"/>
            </a:pPr>
            <a:r>
              <a:rPr lang="cs-CZ" sz="3200" dirty="0"/>
              <a:t>charakterem výzkumu</a:t>
            </a:r>
          </a:p>
          <a:p>
            <a:pPr>
              <a:buFontTx/>
              <a:buChar char="-"/>
            </a:pPr>
            <a:r>
              <a:rPr lang="cs-CZ" sz="3200" dirty="0"/>
              <a:t>zvyklostmi při publikování </a:t>
            </a:r>
            <a:r>
              <a:rPr lang="cs-CZ" sz="3200" dirty="0" smtClean="0"/>
              <a:t>(velké kolaborace, matematika, </a:t>
            </a:r>
            <a:r>
              <a:rPr lang="cs-CZ" sz="3200" dirty="0" err="1" smtClean="0"/>
              <a:t>počítačeové</a:t>
            </a:r>
            <a:r>
              <a:rPr lang="cs-CZ" sz="3200" dirty="0" smtClean="0"/>
              <a:t> vědy)</a:t>
            </a:r>
            <a:endParaRPr lang="cs-CZ" sz="3200" dirty="0"/>
          </a:p>
          <a:p>
            <a:pPr>
              <a:buFontTx/>
              <a:buChar char="-"/>
            </a:pPr>
            <a:r>
              <a:rPr lang="cs-CZ" sz="3200" dirty="0"/>
              <a:t>objemem základního a aplikovaného výzkumu</a:t>
            </a:r>
          </a:p>
          <a:p>
            <a:pPr>
              <a:buFontTx/>
              <a:buChar char="-"/>
            </a:pPr>
            <a:r>
              <a:rPr lang="cs-CZ" sz="3200" dirty="0"/>
              <a:t>liší se také v určité míře způsob hodnocení výzkumu  </a:t>
            </a:r>
          </a:p>
          <a:p>
            <a:pPr>
              <a:lnSpc>
                <a:spcPct val="50000"/>
              </a:lnSpc>
              <a:buFontTx/>
              <a:buChar char="-"/>
            </a:pPr>
            <a:endParaRPr lang="cs-CZ" sz="2400" dirty="0"/>
          </a:p>
          <a:p>
            <a:pPr marL="0" indent="0">
              <a:lnSpc>
                <a:spcPct val="110000"/>
              </a:lnSpc>
              <a:buNone/>
            </a:pPr>
            <a:r>
              <a:rPr lang="cs-CZ" sz="2000" dirty="0" err="1"/>
              <a:t>Frascati</a:t>
            </a:r>
            <a:r>
              <a:rPr lang="cs-CZ" sz="2000" dirty="0"/>
              <a:t> Manuál je mezinárodně uznávaná metodologie pro zpracování výsledků výzkumu, definuje základní pojmy a návody. Manuál rozlišuje šest oborových skupin a 40 oborů FORD (</a:t>
            </a:r>
            <a:r>
              <a:rPr lang="cs-CZ" sz="2000" dirty="0" err="1"/>
              <a:t>Fields</a:t>
            </a:r>
            <a:r>
              <a:rPr lang="cs-CZ" sz="2000" dirty="0"/>
              <a:t> </a:t>
            </a:r>
            <a:r>
              <a:rPr lang="cs-CZ" sz="2000" dirty="0" err="1"/>
              <a:t>of</a:t>
            </a:r>
            <a:r>
              <a:rPr lang="cs-CZ" sz="2000" dirty="0"/>
              <a:t> </a:t>
            </a:r>
            <a:r>
              <a:rPr lang="cs-CZ" sz="2000" dirty="0" err="1"/>
              <a:t>Research</a:t>
            </a:r>
            <a:r>
              <a:rPr lang="cs-CZ" sz="2000" dirty="0"/>
              <a:t> and Development) </a:t>
            </a:r>
            <a:r>
              <a:rPr lang="cs-CZ" sz="2000" dirty="0" smtClean="0"/>
              <a:t>.</a:t>
            </a:r>
            <a:endParaRPr lang="cs-CZ" sz="2000" dirty="0"/>
          </a:p>
        </p:txBody>
      </p:sp>
      <p:sp>
        <p:nvSpPr>
          <p:cNvPr id="3" name="Obdélník 2">
            <a:extLst>
              <a:ext uri="{FF2B5EF4-FFF2-40B4-BE49-F238E27FC236}">
                <a16:creationId xmlns:a16="http://schemas.microsoft.com/office/drawing/2014/main" id="{7317A774-7917-49D4-A73B-AEA265EDF088}"/>
              </a:ext>
            </a:extLst>
          </p:cNvPr>
          <p:cNvSpPr/>
          <p:nvPr/>
        </p:nvSpPr>
        <p:spPr>
          <a:xfrm>
            <a:off x="1108748" y="1741118"/>
            <a:ext cx="6869564" cy="147673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6" name="Obrázek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0140" y="156803"/>
            <a:ext cx="579933" cy="392871"/>
          </a:xfrm>
          <a:prstGeom prst="rect">
            <a:avLst/>
          </a:prstGeom>
        </p:spPr>
      </p:pic>
    </p:spTree>
    <p:extLst>
      <p:ext uri="{BB962C8B-B14F-4D97-AF65-F5344CB8AC3E}">
        <p14:creationId xmlns:p14="http://schemas.microsoft.com/office/powerpoint/2010/main" val="3321336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4890</TotalTime>
  <Words>4323</Words>
  <Application>Microsoft Office PowerPoint</Application>
  <PresentationFormat>Předvádění na obrazovce (4:3)</PresentationFormat>
  <Paragraphs>355</Paragraphs>
  <Slides>46</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46</vt:i4>
      </vt:variant>
    </vt:vector>
  </HeadingPairs>
  <TitlesOfParts>
    <vt:vector size="52" baseType="lpstr">
      <vt:lpstr>Arial</vt:lpstr>
      <vt:lpstr>Calibri</vt:lpstr>
      <vt:lpstr>Calibri Light</vt:lpstr>
      <vt:lpstr>MinionPro-Regular</vt:lpstr>
      <vt:lpstr>ZapfDingbatsITCbyBT-Regular</vt:lpstr>
      <vt:lpstr>Motiv Office</vt:lpstr>
      <vt:lpstr>Problematika hodnocení výzkumu (Introduction to Research Evaluation)  Stanislav Kozubek</vt:lpstr>
      <vt:lpstr>Základní pojmy</vt:lpstr>
      <vt:lpstr>Typy výzkumu</vt:lpstr>
      <vt:lpstr>Prezentace aplikace PowerPoint</vt:lpstr>
      <vt:lpstr>Základní a aplikovaný výzkum</vt:lpstr>
      <vt:lpstr>Co je to „výsledek výzkumu“?</vt:lpstr>
      <vt:lpstr>Typy výsledků (podle RIV) </vt:lpstr>
      <vt:lpstr>Databáze pro výzkumné výsledky</vt:lpstr>
      <vt:lpstr>Oborové skupiny (Frascati Manual)</vt:lpstr>
      <vt:lpstr>Obory FORD (40 oborů)</vt:lpstr>
      <vt:lpstr>Obory FORD (40 oborů)</vt:lpstr>
      <vt:lpstr>Hlavní metody hodnocení výzkumu</vt:lpstr>
      <vt:lpstr>Hlavní metody hodnocení výzkumu</vt:lpstr>
      <vt:lpstr>Metriky – jejich přednosti </vt:lpstr>
      <vt:lpstr>Metriky - jejich nedostatky</vt:lpstr>
      <vt:lpstr>Hodnocení výzkumu v ČR (historie)</vt:lpstr>
      <vt:lpstr>Hodnocení výzkumu v ČR (historie)</vt:lpstr>
      <vt:lpstr>Kritika Metodiky hodnocení RVVI z let 2004-2016</vt:lpstr>
      <vt:lpstr>Kritika Metodiky hodnocení RVVI z let 2004-2016</vt:lpstr>
      <vt:lpstr>Prezentace aplikace PowerPoint</vt:lpstr>
      <vt:lpstr>Hlavní metody hodnocení výzkumu</vt:lpstr>
      <vt:lpstr>Cíle hodnocení výzkumu</vt:lpstr>
      <vt:lpstr>Hodnocení výzkumu v různých zemích M Ochsner et al. STI 2018, Leiden (5 přístupů)</vt:lpstr>
      <vt:lpstr>Národní hodnocení: Metodika M17+</vt:lpstr>
      <vt:lpstr>Metodika M17+ : Cíle</vt:lpstr>
      <vt:lpstr>Metodika M17+: Úrovně</vt:lpstr>
      <vt:lpstr>Metodika M17+: Segmenty</vt:lpstr>
      <vt:lpstr>Metodika M17+: Nástroje hodnocení</vt:lpstr>
      <vt:lpstr>Metodika M17+: Moduly č. 1-5</vt:lpstr>
      <vt:lpstr>Metodika M17+, Modul 1</vt:lpstr>
      <vt:lpstr>Metodika M17+ : Modul 1 </vt:lpstr>
      <vt:lpstr>Metodika M17+ : Modul 1 </vt:lpstr>
      <vt:lpstr>Prezentace aplikace PowerPoint</vt:lpstr>
      <vt:lpstr>Prezentace aplikace PowerPoint</vt:lpstr>
      <vt:lpstr>Metodika M17+: Modul 2</vt:lpstr>
      <vt:lpstr>Metodika M17+ : Modul 2</vt:lpstr>
      <vt:lpstr>Metodika M17+ : Modul 2</vt:lpstr>
      <vt:lpstr>Metodika M17+ : Modul 2</vt:lpstr>
      <vt:lpstr>Metodika M17+ : Modul 2</vt:lpstr>
      <vt:lpstr>Metodika M17+: panely</vt:lpstr>
      <vt:lpstr>Metodika M17+: panely</vt:lpstr>
      <vt:lpstr>Metodika M17+: panely</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Dlouhý název prezentace na dva řádky pod sebou</dc:title>
  <dc:creator>Jung Martin</dc:creator>
  <cp:lastModifiedBy>Stanislav Kozubek</cp:lastModifiedBy>
  <cp:revision>299</cp:revision>
  <dcterms:created xsi:type="dcterms:W3CDTF">2014-11-07T09:01:03Z</dcterms:created>
  <dcterms:modified xsi:type="dcterms:W3CDTF">2022-01-26T12:38:42Z</dcterms:modified>
</cp:coreProperties>
</file>