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0" r:id="rId1"/>
  </p:sldMasterIdLst>
  <p:sldIdLst>
    <p:sldId id="256" r:id="rId2"/>
    <p:sldId id="257" r:id="rId3"/>
    <p:sldId id="544" r:id="rId4"/>
    <p:sldId id="539" r:id="rId5"/>
    <p:sldId id="545" r:id="rId6"/>
    <p:sldId id="507" r:id="rId7"/>
    <p:sldId id="538" r:id="rId8"/>
    <p:sldId id="540" r:id="rId9"/>
    <p:sldId id="542" r:id="rId10"/>
    <p:sldId id="541" r:id="rId11"/>
    <p:sldId id="528" r:id="rId12"/>
    <p:sldId id="461" r:id="rId13"/>
    <p:sldId id="529" r:id="rId14"/>
    <p:sldId id="534" r:id="rId15"/>
    <p:sldId id="543" r:id="rId16"/>
    <p:sldId id="301" r:id="rId17"/>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59" d="100"/>
          <a:sy n="159" d="100"/>
        </p:scale>
        <p:origin x="306"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1C40DA-AEB1-42C2-8EFB-D195057B8A61}"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638E97EB-1ED1-48EC-8A40-852A8FCA860C}" type="pres">
      <dgm:prSet presAssocID="{D81C40DA-AEB1-42C2-8EFB-D195057B8A61}" presName="linear" presStyleCnt="0">
        <dgm:presLayoutVars>
          <dgm:animLvl val="lvl"/>
          <dgm:resizeHandles val="exact"/>
        </dgm:presLayoutVars>
      </dgm:prSet>
      <dgm:spPr/>
    </dgm:pt>
  </dgm:ptLst>
  <dgm:cxnLst>
    <dgm:cxn modelId="{6883F7F7-6527-4898-AD65-9A679A95539D}" type="presOf" srcId="{D81C40DA-AEB1-42C2-8EFB-D195057B8A61}" destId="{638E97EB-1ED1-48EC-8A40-852A8FCA860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1C40DA-AEB1-42C2-8EFB-D195057B8A61}"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6AFF32D-514F-477E-89A6-3373A67B3F17}">
      <dgm:prSet/>
      <dgm:spPr/>
      <dgm:t>
        <a:bodyPr/>
        <a:lstStyle/>
        <a:p>
          <a:r>
            <a:rPr lang="cs-CZ" b="1" dirty="0">
              <a:latin typeface="Calibri" panose="020F0502020204030204" pitchFamily="34" charset="0"/>
              <a:cs typeface="Calibri" panose="020F0502020204030204" pitchFamily="34" charset="0"/>
            </a:rPr>
            <a:t>Akademie budoucnosti</a:t>
          </a:r>
        </a:p>
        <a:p>
          <a:r>
            <a:rPr lang="cs-CZ" b="1" dirty="0">
              <a:latin typeface="Calibri" panose="020F0502020204030204" pitchFamily="34" charset="0"/>
              <a:cs typeface="Calibri" panose="020F0502020204030204" pitchFamily="34" charset="0"/>
            </a:rPr>
            <a:t>OP JAK Výzva Návraty</a:t>
          </a:r>
        </a:p>
        <a:p>
          <a:r>
            <a:rPr lang="cs-CZ" b="1" dirty="0">
              <a:latin typeface="Calibri" panose="020F0502020204030204" pitchFamily="34" charset="0"/>
              <a:cs typeface="Calibri" panose="020F0502020204030204" pitchFamily="34" charset="0"/>
            </a:rPr>
            <a:t>Možnosti aktivit a kurzů pro zaměstnance</a:t>
          </a:r>
          <a:endParaRPr lang="en-US" dirty="0">
            <a:latin typeface="Calibri" panose="020F0502020204030204" pitchFamily="34" charset="0"/>
            <a:cs typeface="Calibri" panose="020F0502020204030204" pitchFamily="34" charset="0"/>
          </a:endParaRPr>
        </a:p>
      </dgm:t>
    </dgm:pt>
    <dgm:pt modelId="{C2F2EECD-CF11-40D5-A6AC-E242F94BF25D}" type="parTrans" cxnId="{50FF1493-7408-480B-A7D6-461D8FC2022E}">
      <dgm:prSet/>
      <dgm:spPr/>
      <dgm:t>
        <a:bodyPr/>
        <a:lstStyle/>
        <a:p>
          <a:endParaRPr lang="en-US"/>
        </a:p>
      </dgm:t>
    </dgm:pt>
    <dgm:pt modelId="{F8BFB551-38CE-43B0-ACCB-4E99D8B85322}" type="sibTrans" cxnId="{50FF1493-7408-480B-A7D6-461D8FC2022E}">
      <dgm:prSet/>
      <dgm:spPr/>
      <dgm:t>
        <a:bodyPr/>
        <a:lstStyle/>
        <a:p>
          <a:endParaRPr lang="en-US"/>
        </a:p>
      </dgm:t>
    </dgm:pt>
    <dgm:pt modelId="{2E6FE938-5723-4A1A-8E71-79C1941C5A9C}">
      <dgm:prSet/>
      <dgm:spPr/>
      <dgm:t>
        <a:bodyPr/>
        <a:lstStyle/>
        <a:p>
          <a:r>
            <a:rPr lang="cs-CZ" b="1" dirty="0">
              <a:latin typeface="Calibri" panose="020F0502020204030204" pitchFamily="34" charset="0"/>
              <a:cs typeface="Calibri" panose="020F0502020204030204" pitchFamily="34" charset="0"/>
            </a:rPr>
            <a:t>Plnění HR Award v roce 2025 a plány 2026</a:t>
          </a:r>
        </a:p>
        <a:p>
          <a:r>
            <a:rPr lang="cs-CZ" b="1" dirty="0">
              <a:latin typeface="Calibri" panose="020F0502020204030204" pitchFamily="34" charset="0"/>
              <a:cs typeface="Calibri" panose="020F0502020204030204" pitchFamily="34" charset="0"/>
            </a:rPr>
            <a:t>Dotazníkové šetření Další vzdělávání</a:t>
          </a:r>
        </a:p>
        <a:p>
          <a:r>
            <a:rPr lang="cs-CZ" b="1" dirty="0">
              <a:latin typeface="Calibri" panose="020F0502020204030204" pitchFamily="34" charset="0"/>
              <a:cs typeface="Calibri" panose="020F0502020204030204" pitchFamily="34" charset="0"/>
            </a:rPr>
            <a:t>Možnosti podpory HR aktivit</a:t>
          </a:r>
        </a:p>
      </dgm:t>
    </dgm:pt>
    <dgm:pt modelId="{668B6141-FAC2-4496-9F08-78495A861974}" type="parTrans" cxnId="{F7349C66-8E22-45A5-AD31-6D66D71EF0E6}">
      <dgm:prSet/>
      <dgm:spPr/>
      <dgm:t>
        <a:bodyPr/>
        <a:lstStyle/>
        <a:p>
          <a:endParaRPr lang="en-US"/>
        </a:p>
      </dgm:t>
    </dgm:pt>
    <dgm:pt modelId="{70790173-1A44-4804-B28B-80EDC31E4E5A}" type="sibTrans" cxnId="{F7349C66-8E22-45A5-AD31-6D66D71EF0E6}">
      <dgm:prSet/>
      <dgm:spPr/>
      <dgm:t>
        <a:bodyPr/>
        <a:lstStyle/>
        <a:p>
          <a:endParaRPr lang="en-US"/>
        </a:p>
      </dgm:t>
    </dgm:pt>
    <dgm:pt modelId="{638E97EB-1ED1-48EC-8A40-852A8FCA860C}" type="pres">
      <dgm:prSet presAssocID="{D81C40DA-AEB1-42C2-8EFB-D195057B8A61}" presName="linear" presStyleCnt="0">
        <dgm:presLayoutVars>
          <dgm:animLvl val="lvl"/>
          <dgm:resizeHandles val="exact"/>
        </dgm:presLayoutVars>
      </dgm:prSet>
      <dgm:spPr/>
    </dgm:pt>
    <dgm:pt modelId="{0C760512-A6E7-4923-B870-ABCD3CBB721A}" type="pres">
      <dgm:prSet presAssocID="{16AFF32D-514F-477E-89A6-3373A67B3F17}" presName="parentText" presStyleLbl="node1" presStyleIdx="0" presStyleCnt="2" custScaleY="70960" custLinFactY="85350" custLinFactNeighborX="-1048" custLinFactNeighborY="100000">
        <dgm:presLayoutVars>
          <dgm:chMax val="0"/>
          <dgm:bulletEnabled val="1"/>
        </dgm:presLayoutVars>
      </dgm:prSet>
      <dgm:spPr/>
    </dgm:pt>
    <dgm:pt modelId="{02E938B5-0600-484B-9E61-4054AD7E49F1}" type="pres">
      <dgm:prSet presAssocID="{F8BFB551-38CE-43B0-ACCB-4E99D8B85322}" presName="spacer" presStyleCnt="0"/>
      <dgm:spPr/>
    </dgm:pt>
    <dgm:pt modelId="{D1CEE3D8-57E1-4769-BBE3-9E7878106B9E}" type="pres">
      <dgm:prSet presAssocID="{2E6FE938-5723-4A1A-8E71-79C1941C5A9C}" presName="parentText" presStyleLbl="node1" presStyleIdx="1" presStyleCnt="2" custLinFactY="-85541" custLinFactNeighborY="-100000">
        <dgm:presLayoutVars>
          <dgm:chMax val="0"/>
          <dgm:bulletEnabled val="1"/>
        </dgm:presLayoutVars>
      </dgm:prSet>
      <dgm:spPr/>
    </dgm:pt>
  </dgm:ptLst>
  <dgm:cxnLst>
    <dgm:cxn modelId="{43FD5D40-F48A-4567-9536-B913D7ACA39D}" type="presOf" srcId="{16AFF32D-514F-477E-89A6-3373A67B3F17}" destId="{0C760512-A6E7-4923-B870-ABCD3CBB721A}" srcOrd="0" destOrd="0" presId="urn:microsoft.com/office/officeart/2005/8/layout/vList2"/>
    <dgm:cxn modelId="{F7349C66-8E22-45A5-AD31-6D66D71EF0E6}" srcId="{D81C40DA-AEB1-42C2-8EFB-D195057B8A61}" destId="{2E6FE938-5723-4A1A-8E71-79C1941C5A9C}" srcOrd="1" destOrd="0" parTransId="{668B6141-FAC2-4496-9F08-78495A861974}" sibTransId="{70790173-1A44-4804-B28B-80EDC31E4E5A}"/>
    <dgm:cxn modelId="{CB2DCF4E-833E-4256-A41E-79E89B62E4CD}" type="presOf" srcId="{2E6FE938-5723-4A1A-8E71-79C1941C5A9C}" destId="{D1CEE3D8-57E1-4769-BBE3-9E7878106B9E}" srcOrd="0" destOrd="0" presId="urn:microsoft.com/office/officeart/2005/8/layout/vList2"/>
    <dgm:cxn modelId="{50FF1493-7408-480B-A7D6-461D8FC2022E}" srcId="{D81C40DA-AEB1-42C2-8EFB-D195057B8A61}" destId="{16AFF32D-514F-477E-89A6-3373A67B3F17}" srcOrd="0" destOrd="0" parTransId="{C2F2EECD-CF11-40D5-A6AC-E242F94BF25D}" sibTransId="{F8BFB551-38CE-43B0-ACCB-4E99D8B85322}"/>
    <dgm:cxn modelId="{6883F7F7-6527-4898-AD65-9A679A95539D}" type="presOf" srcId="{D81C40DA-AEB1-42C2-8EFB-D195057B8A61}" destId="{638E97EB-1ED1-48EC-8A40-852A8FCA860C}" srcOrd="0" destOrd="0" presId="urn:microsoft.com/office/officeart/2005/8/layout/vList2"/>
    <dgm:cxn modelId="{349E04B8-912D-498B-B131-9AC18AF3135E}" type="presParOf" srcId="{638E97EB-1ED1-48EC-8A40-852A8FCA860C}" destId="{0C760512-A6E7-4923-B870-ABCD3CBB721A}" srcOrd="0" destOrd="0" presId="urn:microsoft.com/office/officeart/2005/8/layout/vList2"/>
    <dgm:cxn modelId="{8C4127F6-1D60-4BAA-8D8F-75BE7D932888}" type="presParOf" srcId="{638E97EB-1ED1-48EC-8A40-852A8FCA860C}" destId="{02E938B5-0600-484B-9E61-4054AD7E49F1}" srcOrd="1" destOrd="0" presId="urn:microsoft.com/office/officeart/2005/8/layout/vList2"/>
    <dgm:cxn modelId="{5C56800D-099D-497B-83FD-4D5AAF3CB1B3}" type="presParOf" srcId="{638E97EB-1ED1-48EC-8A40-852A8FCA860C}" destId="{D1CEE3D8-57E1-4769-BBE3-9E7878106B9E}"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760512-A6E7-4923-B870-ABCD3CBB721A}">
      <dsp:nvSpPr>
        <dsp:cNvPr id="0" name=""/>
        <dsp:cNvSpPr/>
      </dsp:nvSpPr>
      <dsp:spPr>
        <a:xfrm>
          <a:off x="0" y="2651006"/>
          <a:ext cx="6582574" cy="185307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cs-CZ" sz="2700" b="1" kern="1200" dirty="0">
              <a:latin typeface="Calibri" panose="020F0502020204030204" pitchFamily="34" charset="0"/>
              <a:cs typeface="Calibri" panose="020F0502020204030204" pitchFamily="34" charset="0"/>
            </a:rPr>
            <a:t>Akademie budoucnosti</a:t>
          </a:r>
        </a:p>
        <a:p>
          <a:pPr marL="0" lvl="0" indent="0" algn="l" defTabSz="1200150">
            <a:lnSpc>
              <a:spcPct val="90000"/>
            </a:lnSpc>
            <a:spcBef>
              <a:spcPct val="0"/>
            </a:spcBef>
            <a:spcAft>
              <a:spcPct val="35000"/>
            </a:spcAft>
            <a:buNone/>
          </a:pPr>
          <a:r>
            <a:rPr lang="cs-CZ" sz="2700" b="1" kern="1200" dirty="0">
              <a:latin typeface="Calibri" panose="020F0502020204030204" pitchFamily="34" charset="0"/>
              <a:cs typeface="Calibri" panose="020F0502020204030204" pitchFamily="34" charset="0"/>
            </a:rPr>
            <a:t>OP JAK Výzva Návraty</a:t>
          </a:r>
        </a:p>
        <a:p>
          <a:pPr marL="0" lvl="0" indent="0" algn="l" defTabSz="1200150">
            <a:lnSpc>
              <a:spcPct val="90000"/>
            </a:lnSpc>
            <a:spcBef>
              <a:spcPct val="0"/>
            </a:spcBef>
            <a:spcAft>
              <a:spcPct val="35000"/>
            </a:spcAft>
            <a:buNone/>
          </a:pPr>
          <a:r>
            <a:rPr lang="cs-CZ" sz="2700" b="1" kern="1200" dirty="0">
              <a:latin typeface="Calibri" panose="020F0502020204030204" pitchFamily="34" charset="0"/>
              <a:cs typeface="Calibri" panose="020F0502020204030204" pitchFamily="34" charset="0"/>
            </a:rPr>
            <a:t>Možnosti aktivit a kurzů pro zaměstnance</a:t>
          </a:r>
          <a:endParaRPr lang="en-US" sz="2700" kern="1200" dirty="0">
            <a:latin typeface="Calibri" panose="020F0502020204030204" pitchFamily="34" charset="0"/>
            <a:cs typeface="Calibri" panose="020F0502020204030204" pitchFamily="34" charset="0"/>
          </a:endParaRPr>
        </a:p>
      </dsp:txBody>
      <dsp:txXfrm>
        <a:off x="90460" y="2741466"/>
        <a:ext cx="6401654" cy="1672157"/>
      </dsp:txXfrm>
    </dsp:sp>
    <dsp:sp modelId="{D1CEE3D8-57E1-4769-BBE3-9E7878106B9E}">
      <dsp:nvSpPr>
        <dsp:cNvPr id="0" name=""/>
        <dsp:cNvSpPr/>
      </dsp:nvSpPr>
      <dsp:spPr>
        <a:xfrm>
          <a:off x="0" y="0"/>
          <a:ext cx="6582574" cy="2611439"/>
        </a:xfrm>
        <a:prstGeom prst="roundRect">
          <a:avLst/>
        </a:prstGeom>
        <a:solidFill>
          <a:schemeClr val="accent2">
            <a:hueOff val="-18885518"/>
            <a:satOff val="36351"/>
            <a:lumOff val="-250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cs-CZ" sz="2700" b="1" kern="1200" dirty="0">
              <a:latin typeface="Calibri" panose="020F0502020204030204" pitchFamily="34" charset="0"/>
              <a:cs typeface="Calibri" panose="020F0502020204030204" pitchFamily="34" charset="0"/>
            </a:rPr>
            <a:t>Plnění HR Award v roce 2025 a plány 2026</a:t>
          </a:r>
        </a:p>
        <a:p>
          <a:pPr marL="0" lvl="0" indent="0" algn="l" defTabSz="1200150">
            <a:lnSpc>
              <a:spcPct val="90000"/>
            </a:lnSpc>
            <a:spcBef>
              <a:spcPct val="0"/>
            </a:spcBef>
            <a:spcAft>
              <a:spcPct val="35000"/>
            </a:spcAft>
            <a:buNone/>
          </a:pPr>
          <a:r>
            <a:rPr lang="cs-CZ" sz="2700" b="1" kern="1200" dirty="0">
              <a:latin typeface="Calibri" panose="020F0502020204030204" pitchFamily="34" charset="0"/>
              <a:cs typeface="Calibri" panose="020F0502020204030204" pitchFamily="34" charset="0"/>
            </a:rPr>
            <a:t>Dotazníkové šetření Další vzdělávání</a:t>
          </a:r>
        </a:p>
        <a:p>
          <a:pPr marL="0" lvl="0" indent="0" algn="l" defTabSz="1200150">
            <a:lnSpc>
              <a:spcPct val="90000"/>
            </a:lnSpc>
            <a:spcBef>
              <a:spcPct val="0"/>
            </a:spcBef>
            <a:spcAft>
              <a:spcPct val="35000"/>
            </a:spcAft>
            <a:buNone/>
          </a:pPr>
          <a:r>
            <a:rPr lang="cs-CZ" sz="2700" b="1" kern="1200" dirty="0">
              <a:latin typeface="Calibri" panose="020F0502020204030204" pitchFamily="34" charset="0"/>
              <a:cs typeface="Calibri" panose="020F0502020204030204" pitchFamily="34" charset="0"/>
            </a:rPr>
            <a:t>Možnosti podpory HR aktivit</a:t>
          </a:r>
        </a:p>
      </dsp:txBody>
      <dsp:txXfrm>
        <a:off x="127480" y="127480"/>
        <a:ext cx="6327614" cy="235647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0DB3-A8FF-4ABB-9E2E-D960422260EB}"/>
              </a:ext>
            </a:extLst>
          </p:cNvPr>
          <p:cNvSpPr>
            <a:spLocks noGrp="1"/>
          </p:cNvSpPr>
          <p:nvPr>
            <p:ph type="ctrTitle"/>
          </p:nvPr>
        </p:nvSpPr>
        <p:spPr>
          <a:xfrm>
            <a:off x="1524000" y="1122363"/>
            <a:ext cx="9144000" cy="3025308"/>
          </a:xfrm>
        </p:spPr>
        <p:txBody>
          <a:bodyPr anchor="b">
            <a:normAutofit/>
          </a:bodyPr>
          <a:lstStyle>
            <a:lvl1pPr algn="ctr">
              <a:defRPr sz="6600"/>
            </a:lvl1pPr>
          </a:lstStyle>
          <a:p>
            <a:r>
              <a:rPr lang="en-US" dirty="0"/>
              <a:t>Click to edit Master title style</a:t>
            </a:r>
          </a:p>
        </p:txBody>
      </p:sp>
      <p:sp>
        <p:nvSpPr>
          <p:cNvPr id="3" name="Subtitle 2">
            <a:extLst>
              <a:ext uri="{FF2B5EF4-FFF2-40B4-BE49-F238E27FC236}">
                <a16:creationId xmlns:a16="http://schemas.microsoft.com/office/drawing/2014/main" id="{8BEE0618-75D7-410F-859C-CDF53BC53E85}"/>
              </a:ext>
            </a:extLst>
          </p:cNvPr>
          <p:cNvSpPr>
            <a:spLocks noGrp="1"/>
          </p:cNvSpPr>
          <p:nvPr>
            <p:ph type="subTitle" idx="1"/>
          </p:nvPr>
        </p:nvSpPr>
        <p:spPr>
          <a:xfrm>
            <a:off x="1524000" y="4386729"/>
            <a:ext cx="9144000" cy="1135529"/>
          </a:xfrm>
        </p:spPr>
        <p:txBody>
          <a:bodyPr>
            <a:normAutofit/>
          </a:bodyPr>
          <a:lstStyle>
            <a:lvl1pPr marL="0" indent="0" algn="ctr">
              <a:lnSpc>
                <a:spcPct val="12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5237F11-76DB-4DD9-9747-3F38D05BA0FE}"/>
              </a:ext>
            </a:extLst>
          </p:cNvPr>
          <p:cNvSpPr>
            <a:spLocks noGrp="1"/>
          </p:cNvSpPr>
          <p:nvPr>
            <p:ph type="dt" sz="half" idx="10"/>
          </p:nvPr>
        </p:nvSpPr>
        <p:spPr/>
        <p:txBody>
          <a:bodyPr/>
          <a:lstStyle/>
          <a:p>
            <a:fld id="{11EAACC7-3B3F-47D1-959A-EF58926E955E}" type="datetimeFigureOut">
              <a:rPr lang="en-US" smtClean="0"/>
              <a:t>4/30/2026</a:t>
            </a:fld>
            <a:endParaRPr lang="en-US"/>
          </a:p>
        </p:txBody>
      </p:sp>
      <p:sp>
        <p:nvSpPr>
          <p:cNvPr id="5" name="Footer Placeholder 4">
            <a:extLst>
              <a:ext uri="{FF2B5EF4-FFF2-40B4-BE49-F238E27FC236}">
                <a16:creationId xmlns:a16="http://schemas.microsoft.com/office/drawing/2014/main" id="{3059F581-81B0-44B3-ABA5-A25CA4BAE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0D591-ADCF-4300-8282-72AE357F3D2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05516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5C77-55F8-4677-A96C-E6D3F5545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064EF-ADDA-4943-8F87-A7469D7997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0D493-D1E7-4358-95E9-B5B80A49E603}"/>
              </a:ext>
            </a:extLst>
          </p:cNvPr>
          <p:cNvSpPr>
            <a:spLocks noGrp="1"/>
          </p:cNvSpPr>
          <p:nvPr>
            <p:ph type="dt" sz="half" idx="10"/>
          </p:nvPr>
        </p:nvSpPr>
        <p:spPr/>
        <p:txBody>
          <a:bodyPr/>
          <a:lstStyle/>
          <a:p>
            <a:fld id="{11EAACC7-3B3F-47D1-959A-EF58926E955E}" type="datetimeFigureOut">
              <a:rPr lang="en-US" smtClean="0"/>
              <a:t>4/30/2026</a:t>
            </a:fld>
            <a:endParaRPr lang="en-US"/>
          </a:p>
        </p:txBody>
      </p:sp>
      <p:sp>
        <p:nvSpPr>
          <p:cNvPr id="5" name="Footer Placeholder 4">
            <a:extLst>
              <a:ext uri="{FF2B5EF4-FFF2-40B4-BE49-F238E27FC236}">
                <a16:creationId xmlns:a16="http://schemas.microsoft.com/office/drawing/2014/main" id="{A6E98326-3276-4B9E-960F-10C6677BF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C3AC2-288D-4FEE-BF80-0EAEDDFAB049}"/>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161516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33C6A-5417-40BD-BF7A-9405832237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3BCB45-B343-46F6-9718-AA0D68CED1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DA2A4-FD34-4E17-908F-4367B1E644C3}"/>
              </a:ext>
            </a:extLst>
          </p:cNvPr>
          <p:cNvSpPr>
            <a:spLocks noGrp="1"/>
          </p:cNvSpPr>
          <p:nvPr>
            <p:ph type="dt" sz="half" idx="10"/>
          </p:nvPr>
        </p:nvSpPr>
        <p:spPr/>
        <p:txBody>
          <a:bodyPr/>
          <a:lstStyle/>
          <a:p>
            <a:fld id="{11EAACC7-3B3F-47D1-959A-EF58926E955E}" type="datetimeFigureOut">
              <a:rPr lang="en-US" smtClean="0"/>
              <a:t>4/30/2026</a:t>
            </a:fld>
            <a:endParaRPr lang="en-US"/>
          </a:p>
        </p:txBody>
      </p:sp>
      <p:sp>
        <p:nvSpPr>
          <p:cNvPr id="5" name="Footer Placeholder 4">
            <a:extLst>
              <a:ext uri="{FF2B5EF4-FFF2-40B4-BE49-F238E27FC236}">
                <a16:creationId xmlns:a16="http://schemas.microsoft.com/office/drawing/2014/main" id="{93B87AE3-776D-451D-AA52-C06B74724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A0C4D5-BE1E-4D6A-9196-E0F9E42B2E1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511003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fld id="{11EAACC7-3B3F-47D1-959A-EF58926E955E}" type="datetimeFigureOut">
              <a:rPr lang="en-US" smtClean="0"/>
              <a:t>4/30/2026</a:t>
            </a:fld>
            <a:endParaRPr lang="en-US" dirty="0"/>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410736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1BE8-ECC1-4027-B16E-C7BECCA9D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46C7E1-471A-46AA-8068-98E68C0C20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7C9F8F-EC48-4D16-B4C6-023A7B607BE6}"/>
              </a:ext>
            </a:extLst>
          </p:cNvPr>
          <p:cNvSpPr>
            <a:spLocks noGrp="1"/>
          </p:cNvSpPr>
          <p:nvPr>
            <p:ph type="dt" sz="half" idx="10"/>
          </p:nvPr>
        </p:nvSpPr>
        <p:spPr/>
        <p:txBody>
          <a:bodyPr/>
          <a:lstStyle/>
          <a:p>
            <a:fld id="{11EAACC7-3B3F-47D1-959A-EF58926E955E}" type="datetimeFigureOut">
              <a:rPr lang="en-US" smtClean="0"/>
              <a:t>4/30/2026</a:t>
            </a:fld>
            <a:endParaRPr lang="en-US"/>
          </a:p>
        </p:txBody>
      </p:sp>
      <p:sp>
        <p:nvSpPr>
          <p:cNvPr id="5" name="Footer Placeholder 4">
            <a:extLst>
              <a:ext uri="{FF2B5EF4-FFF2-40B4-BE49-F238E27FC236}">
                <a16:creationId xmlns:a16="http://schemas.microsoft.com/office/drawing/2014/main" id="{B79FA5B3-F726-417B-932A-B93E0C8F5A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D21F1-1A24-43EA-AB09-3024C491E8FB}"/>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317309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6569-B648-4D50-BEB8-E8DAE24D6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831B3-A1FD-470C-BEEE-4CFB441502DD}"/>
              </a:ext>
            </a:extLst>
          </p:cNvPr>
          <p:cNvSpPr>
            <a:spLocks noGrp="1"/>
          </p:cNvSpPr>
          <p:nvPr>
            <p:ph sz="half" idx="1"/>
          </p:nvPr>
        </p:nvSpPr>
        <p:spPr>
          <a:xfrm>
            <a:off x="838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1F34A17-C244-438C-9AE3-FB9B3CE3BD8F}"/>
              </a:ext>
            </a:extLst>
          </p:cNvPr>
          <p:cNvSpPr>
            <a:spLocks noGrp="1"/>
          </p:cNvSpPr>
          <p:nvPr>
            <p:ph sz="half" idx="2"/>
          </p:nvPr>
        </p:nvSpPr>
        <p:spPr>
          <a:xfrm>
            <a:off x="6172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CFA3AA-3FC1-4B98-8F99-1726F1AC0A38}"/>
              </a:ext>
            </a:extLst>
          </p:cNvPr>
          <p:cNvSpPr>
            <a:spLocks noGrp="1"/>
          </p:cNvSpPr>
          <p:nvPr>
            <p:ph type="dt" sz="half" idx="10"/>
          </p:nvPr>
        </p:nvSpPr>
        <p:spPr/>
        <p:txBody>
          <a:bodyPr/>
          <a:lstStyle/>
          <a:p>
            <a:fld id="{11EAACC7-3B3F-47D1-959A-EF58926E955E}" type="datetimeFigureOut">
              <a:rPr lang="en-US" smtClean="0"/>
              <a:t>4/30/2026</a:t>
            </a:fld>
            <a:endParaRPr lang="en-US"/>
          </a:p>
        </p:txBody>
      </p:sp>
      <p:sp>
        <p:nvSpPr>
          <p:cNvPr id="6" name="Footer Placeholder 5">
            <a:extLst>
              <a:ext uri="{FF2B5EF4-FFF2-40B4-BE49-F238E27FC236}">
                <a16:creationId xmlns:a16="http://schemas.microsoft.com/office/drawing/2014/main" id="{1CE10883-BACC-41A1-9067-ECFDB937D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7660A2-13C9-4432-A6EB-A4FF3D78F15F}"/>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558420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5157787"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6172200" y="1734325"/>
            <a:ext cx="5183188"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6172200" y="255823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fld id="{11EAACC7-3B3F-47D1-959A-EF58926E955E}" type="datetimeFigureOut">
              <a:rPr lang="en-US" smtClean="0"/>
              <a:t>4/30/2026</a:t>
            </a:fld>
            <a:endParaRPr lang="en-US"/>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830989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fld id="{11EAACC7-3B3F-47D1-959A-EF58926E955E}" type="datetimeFigureOut">
              <a:rPr lang="en-US" smtClean="0"/>
              <a:t>4/30/2026</a:t>
            </a:fld>
            <a:endParaRPr lang="en-US"/>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623888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fld id="{11EAACC7-3B3F-47D1-959A-EF58926E955E}" type="datetimeFigureOut">
              <a:rPr lang="en-US" smtClean="0"/>
              <a:t>4/30/2026</a:t>
            </a:fld>
            <a:endParaRPr lang="en-US"/>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732124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BE2C-9DAA-489D-AC88-15CBBA8A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E124BE-E494-445A-A4FB-A2A8F28F0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446DE-9A32-4774-9F7C-86678CA90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0115D-61B3-46D0-B4D3-30C374B526CF}"/>
              </a:ext>
            </a:extLst>
          </p:cNvPr>
          <p:cNvSpPr>
            <a:spLocks noGrp="1"/>
          </p:cNvSpPr>
          <p:nvPr>
            <p:ph type="dt" sz="half" idx="10"/>
          </p:nvPr>
        </p:nvSpPr>
        <p:spPr/>
        <p:txBody>
          <a:bodyPr/>
          <a:lstStyle/>
          <a:p>
            <a:fld id="{11EAACC7-3B3F-47D1-959A-EF58926E955E}" type="datetimeFigureOut">
              <a:rPr lang="en-US" smtClean="0"/>
              <a:t>4/30/2026</a:t>
            </a:fld>
            <a:endParaRPr lang="en-US"/>
          </a:p>
        </p:txBody>
      </p:sp>
      <p:sp>
        <p:nvSpPr>
          <p:cNvPr id="6" name="Footer Placeholder 5">
            <a:extLst>
              <a:ext uri="{FF2B5EF4-FFF2-40B4-BE49-F238E27FC236}">
                <a16:creationId xmlns:a16="http://schemas.microsoft.com/office/drawing/2014/main" id="{EF3C2AFC-D0F8-469F-B1E0-123C2E066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B9BCDA-9EF7-4531-8021-AF7B30751516}"/>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596240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E558-F89F-4688-94E5-77F37D49F1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CD35AF-8CA2-49BB-BAE9-F29A0186E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05CAA98-55BD-4118-A8AF-D60306078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BFF4C5-82A8-4AD8-B7E2-2882F657683C}"/>
              </a:ext>
            </a:extLst>
          </p:cNvPr>
          <p:cNvSpPr>
            <a:spLocks noGrp="1"/>
          </p:cNvSpPr>
          <p:nvPr>
            <p:ph type="dt" sz="half" idx="10"/>
          </p:nvPr>
        </p:nvSpPr>
        <p:spPr/>
        <p:txBody>
          <a:bodyPr/>
          <a:lstStyle/>
          <a:p>
            <a:fld id="{11EAACC7-3B3F-47D1-959A-EF58926E955E}" type="datetimeFigureOut">
              <a:rPr lang="en-US" smtClean="0"/>
              <a:t>4/30/2026</a:t>
            </a:fld>
            <a:endParaRPr lang="en-US"/>
          </a:p>
        </p:txBody>
      </p:sp>
      <p:sp>
        <p:nvSpPr>
          <p:cNvPr id="6" name="Footer Placeholder 5">
            <a:extLst>
              <a:ext uri="{FF2B5EF4-FFF2-40B4-BE49-F238E27FC236}">
                <a16:creationId xmlns:a16="http://schemas.microsoft.com/office/drawing/2014/main" id="{3860B401-B64F-417B-8AD6-581A22E5E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24BD4C-7149-44BF-8150-F72CAA95A56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242621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436E0F2-A64B-471E-93C0-8DFE08CC57C8}"/>
              </a:ext>
            </a:extLst>
          </p:cNvPr>
          <p:cNvCxnSpPr>
            <a:cxnSpLocks/>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1E3AB1-2A8C-4607-9FAE-D8BDB280FE1A}"/>
              </a:ext>
            </a:extLst>
          </p:cNvPr>
          <p:cNvCxnSpPr>
            <a:cxnSpLocks/>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D66059-832F-40B6-A35F-F56C8F38A1E7}"/>
              </a:ext>
            </a:extLst>
          </p:cNvPr>
          <p:cNvCxnSpPr>
            <a:cxnSpLocks/>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15E2ED-7EA9-448D-83FA-54C3DF9723BD}"/>
              </a:ext>
            </a:extLst>
          </p:cNvPr>
          <p:cNvCxnSpPr>
            <a:cxnSpLocks/>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595356-EABD-4767-AC9D-EA21FF115EC0}"/>
              </a:ext>
            </a:extLst>
          </p:cNvPr>
          <p:cNvCxnSpPr>
            <a:cxnSpLocks/>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CD9F06-9628-469C-B788-A894E3E08281}"/>
              </a:ext>
            </a:extLst>
          </p:cNvPr>
          <p:cNvCxnSpPr>
            <a:cxnSpLocks/>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50A431-0B61-421B-B4B7-24C0CFF0F938}"/>
              </a:ext>
            </a:extLst>
          </p:cNvPr>
          <p:cNvCxnSpPr>
            <a:cxnSpLocks/>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675B94C5-D205-4339-B029-5D0FD2E5F3DB}"/>
              </a:ext>
            </a:extLst>
          </p:cNvPr>
          <p:cNvSpPr>
            <a:spLocks noGrp="1"/>
          </p:cNvSpPr>
          <p:nvPr>
            <p:ph type="title"/>
          </p:nvPr>
        </p:nvSpPr>
        <p:spPr>
          <a:xfrm>
            <a:off x="1143000" y="533401"/>
            <a:ext cx="9906000" cy="138215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096DC5C-BD34-4CE4-8AA7-A6A4B9516F8F}"/>
              </a:ext>
            </a:extLst>
          </p:cNvPr>
          <p:cNvSpPr>
            <a:spLocks noGrp="1"/>
          </p:cNvSpPr>
          <p:nvPr>
            <p:ph type="body" idx="1"/>
          </p:nvPr>
        </p:nvSpPr>
        <p:spPr>
          <a:xfrm>
            <a:off x="1143000" y="2009554"/>
            <a:ext cx="9906000" cy="40244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1F192A7-D622-449D-9FC2-48FDE4D690F1}"/>
              </a:ext>
            </a:extLst>
          </p:cNvPr>
          <p:cNvSpPr>
            <a:spLocks noGrp="1"/>
          </p:cNvSpPr>
          <p:nvPr>
            <p:ph type="dt" sz="half" idx="2"/>
          </p:nvPr>
        </p:nvSpPr>
        <p:spPr>
          <a:xfrm>
            <a:off x="7337102" y="6398878"/>
            <a:ext cx="4193908"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11EAACC7-3B3F-47D1-959A-EF58926E955E}" type="datetimeFigureOut">
              <a:rPr lang="en-US" smtClean="0"/>
              <a:t>4/30/2026</a:t>
            </a:fld>
            <a:endParaRPr lang="en-US"/>
          </a:p>
        </p:txBody>
      </p:sp>
      <p:sp>
        <p:nvSpPr>
          <p:cNvPr id="5" name="Footer Placeholder 4">
            <a:extLst>
              <a:ext uri="{FF2B5EF4-FFF2-40B4-BE49-F238E27FC236}">
                <a16:creationId xmlns:a16="http://schemas.microsoft.com/office/drawing/2014/main" id="{8435B93C-2BE9-4847-BFE5-D3CBCC6E948C}"/>
              </a:ext>
            </a:extLst>
          </p:cNvPr>
          <p:cNvSpPr>
            <a:spLocks noGrp="1"/>
          </p:cNvSpPr>
          <p:nvPr>
            <p:ph type="ftr" sz="quarter" idx="3"/>
          </p:nvPr>
        </p:nvSpPr>
        <p:spPr>
          <a:xfrm>
            <a:off x="154429" y="6398878"/>
            <a:ext cx="4497315" cy="365125"/>
          </a:xfrm>
          <a:prstGeom prst="rect">
            <a:avLst/>
          </a:prstGeom>
        </p:spPr>
        <p:txBody>
          <a:bodyPr vert="horz" lIns="91440" tIns="45720" rIns="91440" bIns="45720" rtlCol="0" anchor="ctr">
            <a:normAutofit/>
          </a:bodyPr>
          <a:lstStyle>
            <a:lvl1pPr algn="l">
              <a:defRPr sz="1200" b="1" spc="30" baseline="0">
                <a:solidFill>
                  <a:schemeClr val="tx2"/>
                </a:solidFill>
                <a:latin typeface="+mj-lt"/>
              </a:defRPr>
            </a:lvl1pPr>
          </a:lstStyle>
          <a:p>
            <a:endParaRPr lang="en-US" dirty="0"/>
          </a:p>
        </p:txBody>
      </p:sp>
      <p:sp>
        <p:nvSpPr>
          <p:cNvPr id="6" name="Slide Number Placeholder 5">
            <a:extLst>
              <a:ext uri="{FF2B5EF4-FFF2-40B4-BE49-F238E27FC236}">
                <a16:creationId xmlns:a16="http://schemas.microsoft.com/office/drawing/2014/main" id="{ADF70A99-395E-4F22-8AAB-6C7EE743D7D5}"/>
              </a:ext>
            </a:extLst>
          </p:cNvPr>
          <p:cNvSpPr>
            <a:spLocks noGrp="1"/>
          </p:cNvSpPr>
          <p:nvPr>
            <p:ph type="sldNum" sz="quarter" idx="4"/>
          </p:nvPr>
        </p:nvSpPr>
        <p:spPr>
          <a:xfrm>
            <a:off x="11602477" y="6398878"/>
            <a:ext cx="470887"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312CC964-A50B-4C29-B4E4-2C30BB34CCF3}" type="slidenum">
              <a:rPr lang="en-US" smtClean="0"/>
              <a:t>‹#›</a:t>
            </a:fld>
            <a:endParaRPr lang="en-US"/>
          </a:p>
        </p:txBody>
      </p:sp>
    </p:spTree>
    <p:extLst>
      <p:ext uri="{BB962C8B-B14F-4D97-AF65-F5344CB8AC3E}">
        <p14:creationId xmlns:p14="http://schemas.microsoft.com/office/powerpoint/2010/main" val="2609814498"/>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53" r:id="rId6"/>
    <p:sldLayoutId id="2147483749" r:id="rId7"/>
    <p:sldLayoutId id="2147483750" r:id="rId8"/>
    <p:sldLayoutId id="2147483751" r:id="rId9"/>
    <p:sldLayoutId id="2147483752" r:id="rId10"/>
    <p:sldLayoutId id="2147483754" r:id="rId11"/>
  </p:sldLayoutIdLst>
  <p:txStyles>
    <p:title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hyperlink" Target="mailto:Sarka.dvorakova@ibp.cz"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hyperlink" Target="mailto:Sarka.dvorakova@ibp.cz"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A3B6404-C37D-4FE3-8124-9FC5ECE562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ED61EC8C-9F54-4671-8E82-4AE6101D6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7177768" y="0"/>
            <a:ext cx="5014232" cy="6868738"/>
          </a:xfrm>
          <a:custGeom>
            <a:avLst/>
            <a:gdLst>
              <a:gd name="connsiteX0" fmla="*/ 0 w 4584879"/>
              <a:gd name="connsiteY0" fmla="*/ 0 h 6863976"/>
              <a:gd name="connsiteX1" fmla="*/ 4584879 w 4584879"/>
              <a:gd name="connsiteY1" fmla="*/ 0 h 6863976"/>
              <a:gd name="connsiteX2" fmla="*/ 2493114 w 4584879"/>
              <a:gd name="connsiteY2" fmla="*/ 6863976 h 6863976"/>
              <a:gd name="connsiteX3" fmla="*/ 0 w 4584879"/>
              <a:gd name="connsiteY3" fmla="*/ 6863976 h 6863976"/>
              <a:gd name="connsiteX0" fmla="*/ 0 w 4584879"/>
              <a:gd name="connsiteY0" fmla="*/ 0 h 6863976"/>
              <a:gd name="connsiteX1" fmla="*/ 4584879 w 4584879"/>
              <a:gd name="connsiteY1" fmla="*/ 0 h 6863976"/>
              <a:gd name="connsiteX2" fmla="*/ 2713264 w 4584879"/>
              <a:gd name="connsiteY2" fmla="*/ 6863976 h 6863976"/>
              <a:gd name="connsiteX3" fmla="*/ 0 w 4584879"/>
              <a:gd name="connsiteY3" fmla="*/ 6863976 h 6863976"/>
              <a:gd name="connsiteX4" fmla="*/ 0 w 4584879"/>
              <a:gd name="connsiteY4" fmla="*/ 0 h 6863976"/>
              <a:gd name="connsiteX0" fmla="*/ 0 w 4408998"/>
              <a:gd name="connsiteY0" fmla="*/ 4762 h 6868738"/>
              <a:gd name="connsiteX1" fmla="*/ 4408998 w 4408998"/>
              <a:gd name="connsiteY1" fmla="*/ 0 h 6868738"/>
              <a:gd name="connsiteX2" fmla="*/ 2713264 w 4408998"/>
              <a:gd name="connsiteY2" fmla="*/ 6868738 h 6868738"/>
              <a:gd name="connsiteX3" fmla="*/ 0 w 4408998"/>
              <a:gd name="connsiteY3" fmla="*/ 6868738 h 6868738"/>
              <a:gd name="connsiteX4" fmla="*/ 0 w 4408998"/>
              <a:gd name="connsiteY4" fmla="*/ 4762 h 6868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8998" h="6868738">
                <a:moveTo>
                  <a:pt x="0" y="4762"/>
                </a:moveTo>
                <a:lnTo>
                  <a:pt x="4408998" y="0"/>
                </a:lnTo>
                <a:lnTo>
                  <a:pt x="2713264" y="6868738"/>
                </a:lnTo>
                <a:lnTo>
                  <a:pt x="0" y="6868738"/>
                </a:lnTo>
                <a:lnTo>
                  <a:pt x="0" y="476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C92C5A52-6A46-890C-479F-933475476B07}"/>
              </a:ext>
            </a:extLst>
          </p:cNvPr>
          <p:cNvSpPr>
            <a:spLocks noGrp="1"/>
          </p:cNvSpPr>
          <p:nvPr>
            <p:ph type="ctrTitle"/>
          </p:nvPr>
        </p:nvSpPr>
        <p:spPr>
          <a:xfrm>
            <a:off x="7177768" y="2715822"/>
            <a:ext cx="4480832" cy="3470667"/>
          </a:xfrm>
        </p:spPr>
        <p:txBody>
          <a:bodyPr>
            <a:normAutofit/>
          </a:bodyPr>
          <a:lstStyle/>
          <a:p>
            <a:r>
              <a:rPr lang="cs-CZ" sz="2200" b="1" i="0" dirty="0">
                <a:latin typeface="Calibri" panose="020F0502020204030204" pitchFamily="34" charset="0"/>
                <a:cs typeface="Calibri" panose="020F0502020204030204" pitchFamily="34" charset="0"/>
              </a:rPr>
              <a:t>    Pracovní skupina HR Award</a:t>
            </a:r>
            <a:br>
              <a:rPr lang="cs-CZ" sz="2200" b="1" i="0" dirty="0">
                <a:latin typeface="Calibri" panose="020F0502020204030204" pitchFamily="34" charset="0"/>
                <a:cs typeface="Calibri" panose="020F0502020204030204" pitchFamily="34" charset="0"/>
              </a:rPr>
            </a:br>
            <a:r>
              <a:rPr lang="cs-CZ" sz="2200" b="1" i="0" dirty="0">
                <a:latin typeface="Calibri" panose="020F0502020204030204" pitchFamily="34" charset="0"/>
                <a:cs typeface="Calibri" panose="020F0502020204030204" pitchFamily="34" charset="0"/>
              </a:rPr>
              <a:t>4.2.2026</a:t>
            </a:r>
            <a:br>
              <a:rPr lang="cs-CZ" sz="2200" b="1" i="0" dirty="0">
                <a:latin typeface="Calibri" panose="020F0502020204030204" pitchFamily="34" charset="0"/>
                <a:cs typeface="Calibri" panose="020F0502020204030204" pitchFamily="34" charset="0"/>
              </a:rPr>
            </a:br>
            <a:br>
              <a:rPr lang="cs-CZ" sz="4400" b="1" i="0" dirty="0">
                <a:latin typeface="Arial Black" panose="020B0A04020102020204" pitchFamily="34" charset="0"/>
              </a:rPr>
            </a:br>
            <a:r>
              <a:rPr lang="cs-CZ" sz="4400" b="1" i="0" dirty="0">
                <a:latin typeface="Arial Black" panose="020B0A04020102020204" pitchFamily="34" charset="0"/>
              </a:rPr>
              <a:t>  </a:t>
            </a:r>
            <a:endParaRPr lang="cs-CZ" sz="1800" b="1" i="0" dirty="0">
              <a:latin typeface="Arial Black" panose="020B0A04020102020204" pitchFamily="34" charset="0"/>
            </a:endParaRPr>
          </a:p>
        </p:txBody>
      </p:sp>
      <p:sp>
        <p:nvSpPr>
          <p:cNvPr id="3" name="Podnadpis 2">
            <a:extLst>
              <a:ext uri="{FF2B5EF4-FFF2-40B4-BE49-F238E27FC236}">
                <a16:creationId xmlns:a16="http://schemas.microsoft.com/office/drawing/2014/main" id="{58888B6A-C67E-6DFE-2526-959CEA56F07C}"/>
              </a:ext>
            </a:extLst>
          </p:cNvPr>
          <p:cNvSpPr>
            <a:spLocks noGrp="1"/>
          </p:cNvSpPr>
          <p:nvPr>
            <p:ph type="subTitle" idx="1"/>
          </p:nvPr>
        </p:nvSpPr>
        <p:spPr>
          <a:xfrm>
            <a:off x="8013032" y="930801"/>
            <a:ext cx="4067876" cy="1785021"/>
          </a:xfrm>
        </p:spPr>
        <p:txBody>
          <a:bodyPr>
            <a:normAutofit/>
          </a:bodyPr>
          <a:lstStyle/>
          <a:p>
            <a:pPr algn="r"/>
            <a:r>
              <a:rPr lang="cs-CZ" sz="1600" dirty="0">
                <a:latin typeface="Calibri" panose="020F0502020204030204" pitchFamily="34" charset="0"/>
                <a:cs typeface="Calibri" panose="020F0502020204030204" pitchFamily="34" charset="0"/>
              </a:rPr>
              <a:t>Ing. Šárka Dvořáková, Ph.D.</a:t>
            </a:r>
          </a:p>
          <a:p>
            <a:pPr algn="r"/>
            <a:r>
              <a:rPr lang="cs-CZ" sz="1600" u="sng" dirty="0">
                <a:solidFill>
                  <a:schemeClr val="tx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Sarka.dvorakova@ibp.cz</a:t>
            </a:r>
            <a:endParaRPr lang="cs-CZ" sz="1600" u="sng" dirty="0">
              <a:solidFill>
                <a:schemeClr val="tx1"/>
              </a:solidFill>
              <a:latin typeface="Calibri" panose="020F0502020204030204" pitchFamily="34" charset="0"/>
              <a:cs typeface="Calibri" panose="020F0502020204030204" pitchFamily="34" charset="0"/>
            </a:endParaRPr>
          </a:p>
          <a:p>
            <a:pPr algn="r"/>
            <a:r>
              <a:rPr lang="cs-CZ" sz="1600" dirty="0">
                <a:latin typeface="Calibri" panose="020F0502020204030204" pitchFamily="34" charset="0"/>
                <a:cs typeface="Calibri" panose="020F0502020204030204" pitchFamily="34" charset="0"/>
              </a:rPr>
              <a:t>Mob: 731 534 092, kl. 294</a:t>
            </a:r>
          </a:p>
        </p:txBody>
      </p:sp>
      <p:pic>
        <p:nvPicPr>
          <p:cNvPr id="5" name="Obrázek 4" descr="Obsah obrázku logo&#10;&#10;Popis byl vytvořen automaticky">
            <a:extLst>
              <a:ext uri="{FF2B5EF4-FFF2-40B4-BE49-F238E27FC236}">
                <a16:creationId xmlns:a16="http://schemas.microsoft.com/office/drawing/2014/main" id="{EA1159C8-CBF2-909D-9900-0D6E9C177EC0}"/>
              </a:ext>
            </a:extLst>
          </p:cNvPr>
          <p:cNvPicPr>
            <a:picLocks noChangeAspect="1"/>
          </p:cNvPicPr>
          <p:nvPr/>
        </p:nvPicPr>
        <p:blipFill>
          <a:blip r:embed="rId3"/>
          <a:stretch>
            <a:fillRect/>
          </a:stretch>
        </p:blipFill>
        <p:spPr>
          <a:xfrm>
            <a:off x="533400" y="1648782"/>
            <a:ext cx="6593401" cy="3560436"/>
          </a:xfrm>
          <a:prstGeom prst="rect">
            <a:avLst/>
          </a:prstGeom>
        </p:spPr>
      </p:pic>
      <p:cxnSp>
        <p:nvCxnSpPr>
          <p:cNvPr id="21" name="Straight Connector 20">
            <a:extLst>
              <a:ext uri="{FF2B5EF4-FFF2-40B4-BE49-F238E27FC236}">
                <a16:creationId xmlns:a16="http://schemas.microsoft.com/office/drawing/2014/main" id="{3A5D40F5-A8C4-4952-BCA6-4D0D14F8BF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58751" y="0"/>
            <a:ext cx="532263" cy="68580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7356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3A3BC-BC5D-AB55-8054-7AB3E67259B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1F35C34-D6BB-AAF1-A20F-9203E5D8BA43}"/>
              </a:ext>
            </a:extLst>
          </p:cNvPr>
          <p:cNvSpPr>
            <a:spLocks noGrp="1"/>
          </p:cNvSpPr>
          <p:nvPr>
            <p:ph type="title"/>
          </p:nvPr>
        </p:nvSpPr>
        <p:spPr>
          <a:xfrm>
            <a:off x="1143000" y="543026"/>
            <a:ext cx="9906000" cy="1382156"/>
          </a:xfrm>
        </p:spPr>
        <p:txBody>
          <a:bodyPr>
            <a:normAutofit/>
          </a:bodyPr>
          <a:lstStyle/>
          <a:p>
            <a:r>
              <a:rPr lang="cs-CZ" sz="4000" b="1" i="0" dirty="0">
                <a:latin typeface="Calibri" panose="020F0502020204030204" pitchFamily="34" charset="0"/>
                <a:cs typeface="Calibri" panose="020F0502020204030204" pitchFamily="34" charset="0"/>
              </a:rPr>
              <a:t>Dotazník Open Science III</a:t>
            </a:r>
          </a:p>
        </p:txBody>
      </p:sp>
      <p:sp>
        <p:nvSpPr>
          <p:cNvPr id="3" name="TextovéPole 2">
            <a:extLst>
              <a:ext uri="{FF2B5EF4-FFF2-40B4-BE49-F238E27FC236}">
                <a16:creationId xmlns:a16="http://schemas.microsoft.com/office/drawing/2014/main" id="{E3A88C78-B0D6-B444-CBBF-9838FC786782}"/>
              </a:ext>
            </a:extLst>
          </p:cNvPr>
          <p:cNvSpPr txBox="1"/>
          <p:nvPr/>
        </p:nvSpPr>
        <p:spPr>
          <a:xfrm>
            <a:off x="1143000" y="1820173"/>
            <a:ext cx="9734909" cy="1168269"/>
          </a:xfrm>
          <a:prstGeom prst="rect">
            <a:avLst/>
          </a:prstGeom>
          <a:noFill/>
        </p:spPr>
        <p:txBody>
          <a:bodyPr wrap="square">
            <a:spAutoFit/>
          </a:bodyPr>
          <a:lstStyle/>
          <a:p>
            <a:pPr algn="just">
              <a:lnSpc>
                <a:spcPct val="107000"/>
              </a:lnSpc>
              <a:spcAft>
                <a:spcPts val="800"/>
              </a:spcAft>
              <a:buNone/>
            </a:pPr>
            <a:r>
              <a:rPr lang="cs-CZ" sz="2000" kern="100" dirty="0">
                <a:effectLst/>
                <a:latin typeface="Calibri" panose="020F0502020204030204" pitchFamily="34" charset="0"/>
                <a:ea typeface="Calibri" panose="020F0502020204030204" pitchFamily="34" charset="0"/>
                <a:cs typeface="Calibri" panose="020F0502020204030204" pitchFamily="34" charset="0"/>
              </a:rPr>
              <a:t>V případě, že se rozhodneme pro přípravu projektu OP JAK Open Science III, tak bude třeba k tématu provést dotazníkové šetření.</a:t>
            </a:r>
          </a:p>
          <a:p>
            <a:pPr algn="just">
              <a:lnSpc>
                <a:spcPct val="107000"/>
              </a:lnSpc>
              <a:spcAft>
                <a:spcPts val="800"/>
              </a:spcAft>
              <a:buNone/>
            </a:pPr>
            <a:r>
              <a:rPr lang="cs-CZ" sz="2000" kern="100" dirty="0">
                <a:effectLst/>
                <a:latin typeface="Calibri" panose="020F0502020204030204" pitchFamily="34" charset="0"/>
                <a:ea typeface="Calibri" panose="020F0502020204030204" pitchFamily="34" charset="0"/>
                <a:cs typeface="Calibri" panose="020F0502020204030204" pitchFamily="34" charset="0"/>
              </a:rPr>
              <a:t>Je možné ho zahrnout do aktivit Akčního plánu HR Award.</a:t>
            </a:r>
          </a:p>
        </p:txBody>
      </p:sp>
    </p:spTree>
    <p:extLst>
      <p:ext uri="{BB962C8B-B14F-4D97-AF65-F5344CB8AC3E}">
        <p14:creationId xmlns:p14="http://schemas.microsoft.com/office/powerpoint/2010/main" val="708889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5" name="Rectangle 1047">
            <a:extLst>
              <a:ext uri="{FF2B5EF4-FFF2-40B4-BE49-F238E27FC236}">
                <a16:creationId xmlns:a16="http://schemas.microsoft.com/office/drawing/2014/main" id="{6389CBCF-441C-44AC-B289-3F93D8238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92C5A52-6A46-890C-479F-933475476B07}"/>
              </a:ext>
            </a:extLst>
          </p:cNvPr>
          <p:cNvSpPr>
            <a:spLocks noGrp="1"/>
          </p:cNvSpPr>
          <p:nvPr>
            <p:ph type="ctrTitle"/>
          </p:nvPr>
        </p:nvSpPr>
        <p:spPr>
          <a:xfrm>
            <a:off x="4449167" y="1122363"/>
            <a:ext cx="7498417" cy="3491472"/>
          </a:xfrm>
        </p:spPr>
        <p:txBody>
          <a:bodyPr vert="horz" lIns="91440" tIns="45720" rIns="91440" bIns="45720" rtlCol="0">
            <a:normAutofit fontScale="90000"/>
          </a:bodyPr>
          <a:lstStyle/>
          <a:p>
            <a:pPr algn="l"/>
            <a:br>
              <a:rPr lang="cs-CZ" sz="2000" b="1" i="0" dirty="0">
                <a:latin typeface="Calibri" panose="020F0502020204030204" pitchFamily="34" charset="0"/>
                <a:ea typeface="Calibri" panose="020F0502020204030204" pitchFamily="34" charset="0"/>
                <a:cs typeface="Calibri" panose="020F0502020204030204" pitchFamily="34" charset="0"/>
              </a:rPr>
            </a:br>
            <a:br>
              <a:rPr lang="cs-CZ" sz="2000" b="1" i="0" dirty="0">
                <a:latin typeface="Calibri" panose="020F0502020204030204" pitchFamily="34" charset="0"/>
                <a:ea typeface="Calibri" panose="020F0502020204030204" pitchFamily="34" charset="0"/>
                <a:cs typeface="Calibri" panose="020F0502020204030204" pitchFamily="34" charset="0"/>
              </a:rPr>
            </a:br>
            <a:br>
              <a:rPr lang="cs-CZ" sz="2000" b="1" i="0" dirty="0">
                <a:latin typeface="Calibri" panose="020F0502020204030204" pitchFamily="34" charset="0"/>
                <a:ea typeface="Calibri" panose="020F0502020204030204" pitchFamily="34" charset="0"/>
                <a:cs typeface="Calibri" panose="020F0502020204030204" pitchFamily="34" charset="0"/>
              </a:rPr>
            </a:br>
            <a:br>
              <a:rPr lang="cs-CZ" sz="2000" b="1" i="0" dirty="0">
                <a:latin typeface="Calibri" panose="020F0502020204030204" pitchFamily="34" charset="0"/>
                <a:ea typeface="Calibri" panose="020F0502020204030204" pitchFamily="34" charset="0"/>
                <a:cs typeface="Calibri" panose="020F0502020204030204" pitchFamily="34" charset="0"/>
              </a:rPr>
            </a:br>
            <a:br>
              <a:rPr lang="cs-CZ" sz="2000" b="1" i="0" dirty="0">
                <a:latin typeface="Calibri" panose="020F0502020204030204" pitchFamily="34" charset="0"/>
                <a:ea typeface="Calibri" panose="020F0502020204030204" pitchFamily="34" charset="0"/>
                <a:cs typeface="Calibri" panose="020F0502020204030204" pitchFamily="34" charset="0"/>
              </a:rPr>
            </a:br>
            <a:br>
              <a:rPr lang="cs-CZ" sz="2000" b="1" i="0" dirty="0">
                <a:latin typeface="Calibri" panose="020F0502020204030204" pitchFamily="34" charset="0"/>
                <a:ea typeface="Calibri" panose="020F0502020204030204" pitchFamily="34" charset="0"/>
                <a:cs typeface="Calibri" panose="020F0502020204030204" pitchFamily="34" charset="0"/>
              </a:rPr>
            </a:br>
            <a:br>
              <a:rPr lang="cs-CZ" sz="2000" b="1" i="0" dirty="0">
                <a:latin typeface="Calibri" panose="020F0502020204030204" pitchFamily="34" charset="0"/>
                <a:ea typeface="Calibri" panose="020F0502020204030204" pitchFamily="34" charset="0"/>
                <a:cs typeface="Calibri" panose="020F0502020204030204" pitchFamily="34" charset="0"/>
              </a:rPr>
            </a:br>
            <a:br>
              <a:rPr lang="cs-CZ" sz="6100" dirty="0"/>
            </a:br>
            <a:br>
              <a:rPr lang="cs-CZ" sz="6100" dirty="0"/>
            </a:br>
            <a:br>
              <a:rPr lang="en-US" sz="6100" b="1" dirty="0"/>
            </a:br>
            <a:r>
              <a:rPr lang="en-US" sz="6100" b="1" dirty="0"/>
              <a:t>  </a:t>
            </a:r>
          </a:p>
        </p:txBody>
      </p:sp>
      <p:pic>
        <p:nvPicPr>
          <p:cNvPr id="5" name="Obrázek 4" descr="Obsah obrázku osoba, interiér, počítač, oblečení&#10;&#10;Popis byl vytvořen automaticky">
            <a:extLst>
              <a:ext uri="{FF2B5EF4-FFF2-40B4-BE49-F238E27FC236}">
                <a16:creationId xmlns:a16="http://schemas.microsoft.com/office/drawing/2014/main" id="{CC25646A-721D-54EF-C46B-41163E864DDA}"/>
              </a:ext>
            </a:extLst>
          </p:cNvPr>
          <p:cNvPicPr>
            <a:picLocks noChangeAspect="1"/>
          </p:cNvPicPr>
          <p:nvPr/>
        </p:nvPicPr>
        <p:blipFill>
          <a:blip r:embed="rId2"/>
          <a:srcRect t="4190" r="3" b="4195"/>
          <a:stretch>
            <a:fillRect/>
          </a:stretch>
        </p:blipFill>
        <p:spPr>
          <a:xfrm>
            <a:off x="-1168" y="1673"/>
            <a:ext cx="3707116" cy="2296489"/>
          </a:xfrm>
          <a:prstGeom prst="rect">
            <a:avLst/>
          </a:prstGeom>
        </p:spPr>
      </p:pic>
      <p:pic>
        <p:nvPicPr>
          <p:cNvPr id="3" name="Obrázek 2" descr="Obsah obrázku text, snímek obrazovky, Písmo, logo&#10;&#10;Obsah generovaný pomocí AI může být nesprávný.">
            <a:extLst>
              <a:ext uri="{FF2B5EF4-FFF2-40B4-BE49-F238E27FC236}">
                <a16:creationId xmlns:a16="http://schemas.microsoft.com/office/drawing/2014/main" id="{54AAB995-DB78-344F-DC5B-DC767049D018}"/>
              </a:ext>
            </a:extLst>
          </p:cNvPr>
          <p:cNvPicPr>
            <a:picLocks noChangeAspect="1"/>
          </p:cNvPicPr>
          <p:nvPr/>
        </p:nvPicPr>
        <p:blipFill>
          <a:blip r:embed="rId3" cstate="print">
            <a:extLst>
              <a:ext uri="{28A0092B-C50C-407E-A947-70E740481C1C}">
                <a14:useLocalDpi xmlns:a14="http://schemas.microsoft.com/office/drawing/2010/main" val="0"/>
              </a:ext>
            </a:extLst>
          </a:blip>
          <a:srcRect l="16670" r="33693" b="2"/>
          <a:stretch>
            <a:fillRect/>
          </a:stretch>
        </p:blipFill>
        <p:spPr>
          <a:xfrm>
            <a:off x="-1168" y="2270845"/>
            <a:ext cx="3707116" cy="2296489"/>
          </a:xfrm>
          <a:prstGeom prst="rect">
            <a:avLst/>
          </a:prstGeom>
        </p:spPr>
      </p:pic>
      <p:cxnSp>
        <p:nvCxnSpPr>
          <p:cNvPr id="1056" name="Straight Connector 1049">
            <a:extLst>
              <a:ext uri="{FF2B5EF4-FFF2-40B4-BE49-F238E27FC236}">
                <a16:creationId xmlns:a16="http://schemas.microsoft.com/office/drawing/2014/main" id="{6CC0D25F-1873-418B-A758-9F8361C716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9635320" y="0"/>
            <a:ext cx="2556680" cy="433998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Obsah obrázku zeď, osoba, interiér, Lidská tvář&#10;&#10;Popis byl vytvořen automaticky">
            <a:extLst>
              <a:ext uri="{FF2B5EF4-FFF2-40B4-BE49-F238E27FC236}">
                <a16:creationId xmlns:a16="http://schemas.microsoft.com/office/drawing/2014/main" id="{51E0F975-BADB-3D97-57B4-6912365DB2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2" b="7196"/>
          <a:stretch>
            <a:fillRect/>
          </a:stretch>
        </p:blipFill>
        <p:spPr bwMode="auto">
          <a:xfrm>
            <a:off x="-1168" y="4560489"/>
            <a:ext cx="3707116" cy="2296489"/>
          </a:xfrm>
          <a:prstGeom prst="rect">
            <a:avLst/>
          </a:prstGeom>
          <a:noFill/>
          <a:extLst>
            <a:ext uri="{909E8E84-426E-40DD-AFC4-6F175D3DCCD1}">
              <a14:hiddenFill xmlns:a14="http://schemas.microsoft.com/office/drawing/2010/main">
                <a:solidFill>
                  <a:srgbClr val="FFFFFF"/>
                </a:solidFill>
              </a14:hiddenFill>
            </a:ext>
          </a:extLst>
        </p:spPr>
      </p:pic>
      <p:cxnSp>
        <p:nvCxnSpPr>
          <p:cNvPr id="1057" name="Straight Connector 1051">
            <a:extLst>
              <a:ext uri="{FF2B5EF4-FFF2-40B4-BE49-F238E27FC236}">
                <a16:creationId xmlns:a16="http://schemas.microsoft.com/office/drawing/2014/main" id="{CE24B8AE-E063-41F7-A6A4-91B9CD52D7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110484" y="5663822"/>
            <a:ext cx="5079703" cy="119417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054" name="Straight Connector 1053">
            <a:extLst>
              <a:ext uri="{FF2B5EF4-FFF2-40B4-BE49-F238E27FC236}">
                <a16:creationId xmlns:a16="http://schemas.microsoft.com/office/drawing/2014/main" id="{6592CB78-7BD3-45FF-A90C-159513C6916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495129" y="11654"/>
            <a:ext cx="1197472" cy="683469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6" name="TextovéPole 5">
            <a:extLst>
              <a:ext uri="{FF2B5EF4-FFF2-40B4-BE49-F238E27FC236}">
                <a16:creationId xmlns:a16="http://schemas.microsoft.com/office/drawing/2014/main" id="{EC5932FD-D3A1-080F-461A-000AA3915F9D}"/>
              </a:ext>
            </a:extLst>
          </p:cNvPr>
          <p:cNvSpPr txBox="1"/>
          <p:nvPr/>
        </p:nvSpPr>
        <p:spPr>
          <a:xfrm>
            <a:off x="3847410" y="1214459"/>
            <a:ext cx="8031164" cy="4524315"/>
          </a:xfrm>
          <a:prstGeom prst="rect">
            <a:avLst/>
          </a:prstGeom>
          <a:noFill/>
        </p:spPr>
        <p:txBody>
          <a:bodyPr wrap="square">
            <a:spAutoFit/>
          </a:bodyPr>
          <a:lstStyle/>
          <a:p>
            <a:pPr algn="just"/>
            <a:r>
              <a:rPr lang="en-US" sz="1800" b="1" i="0" dirty="0">
                <a:latin typeface="Calibri" panose="020F0502020204030204" pitchFamily="34" charset="0"/>
                <a:ea typeface="Calibri" panose="020F0502020204030204" pitchFamily="34" charset="0"/>
                <a:cs typeface="Calibri" panose="020F0502020204030204" pitchFamily="34" charset="0"/>
              </a:rPr>
              <a:t>OP JAK</a:t>
            </a:r>
            <a:r>
              <a:rPr lang="cs-CZ" sz="1800" b="1" i="0" dirty="0">
                <a:latin typeface="Calibri" panose="020F0502020204030204" pitchFamily="34" charset="0"/>
                <a:ea typeface="Calibri" panose="020F0502020204030204" pitchFamily="34" charset="0"/>
                <a:cs typeface="Calibri" panose="020F0502020204030204" pitchFamily="34" charset="0"/>
              </a:rPr>
              <a:t> </a:t>
            </a:r>
            <a:r>
              <a:rPr lang="en-US" sz="1800" b="1" i="0" dirty="0">
                <a:latin typeface="Calibri" panose="020F0502020204030204" pitchFamily="34" charset="0"/>
                <a:ea typeface="Calibri" panose="020F0502020204030204" pitchFamily="34" charset="0"/>
                <a:cs typeface="Calibri" panose="020F0502020204030204" pitchFamily="34" charset="0"/>
              </a:rPr>
              <a:t>Návraty</a:t>
            </a:r>
            <a:endParaRPr lang="cs-CZ" sz="1800" b="1" i="0" dirty="0">
              <a:latin typeface="Calibri" panose="020F0502020204030204" pitchFamily="34" charset="0"/>
              <a:ea typeface="Calibri" panose="020F0502020204030204" pitchFamily="34" charset="0"/>
              <a:cs typeface="Calibri" panose="020F0502020204030204" pitchFamily="34" charset="0"/>
            </a:endParaRPr>
          </a:p>
          <a:p>
            <a:pPr algn="just"/>
            <a:br>
              <a:rPr lang="cs-CZ" sz="1800" b="1" i="0" dirty="0">
                <a:latin typeface="Calibri" panose="020F0502020204030204" pitchFamily="34" charset="0"/>
                <a:ea typeface="Calibri" panose="020F0502020204030204" pitchFamily="34" charset="0"/>
                <a:cs typeface="Calibri" panose="020F0502020204030204" pitchFamily="34" charset="0"/>
              </a:rPr>
            </a:br>
            <a:r>
              <a:rPr lang="cs-CZ" sz="1800" i="0" dirty="0">
                <a:latin typeface="Calibri" panose="020F0502020204030204" pitchFamily="34" charset="0"/>
                <a:ea typeface="Calibri" panose="020F0502020204030204" pitchFamily="34" charset="0"/>
                <a:cs typeface="Calibri" panose="020F0502020204030204" pitchFamily="34" charset="0"/>
              </a:rPr>
              <a:t>Návraty do výzkumu v Biofyzikálním ústavu AV ČR po kariérní přestávce</a:t>
            </a:r>
          </a:p>
          <a:p>
            <a:pPr algn="just"/>
            <a:r>
              <a:rPr lang="cs-CZ" dirty="0">
                <a:latin typeface="Calibri" panose="020F0502020204030204" pitchFamily="34" charset="0"/>
                <a:ea typeface="Calibri" panose="020F0502020204030204" pitchFamily="34" charset="0"/>
                <a:cs typeface="Calibri" panose="020F0502020204030204" pitchFamily="34" charset="0"/>
              </a:rPr>
              <a:t>Projekt je zaměřen na výzkumné pracovnice a pracovníky, kteří se vracejí po kariérní přestávce z důvodů mateřské/rodičovské dovolené, dlouhé nemoci nebo péče o blízké do Biofyzikálního ústavu AV ČR. </a:t>
            </a:r>
          </a:p>
          <a:p>
            <a:r>
              <a:rPr lang="cs-CZ" sz="1800" i="0" dirty="0">
                <a:latin typeface="Calibri" panose="020F0502020204030204" pitchFamily="34" charset="0"/>
                <a:ea typeface="Calibri" panose="020F0502020204030204" pitchFamily="34" charset="0"/>
                <a:cs typeface="Calibri" panose="020F0502020204030204" pitchFamily="34" charset="0"/>
              </a:rPr>
              <a:t> </a:t>
            </a:r>
            <a:br>
              <a:rPr lang="cs-CZ" sz="1800" i="0" dirty="0">
                <a:latin typeface="Calibri" panose="020F0502020204030204" pitchFamily="34" charset="0"/>
                <a:ea typeface="Calibri" panose="020F0502020204030204" pitchFamily="34" charset="0"/>
                <a:cs typeface="Calibri" panose="020F0502020204030204" pitchFamily="34" charset="0"/>
              </a:rPr>
            </a:br>
            <a:r>
              <a:rPr lang="cs-CZ" sz="1800" i="0" dirty="0">
                <a:latin typeface="Calibri" panose="020F0502020204030204" pitchFamily="34" charset="0"/>
                <a:ea typeface="Calibri" panose="020F0502020204030204" pitchFamily="34" charset="0"/>
                <a:cs typeface="Calibri" panose="020F0502020204030204" pitchFamily="34" charset="0"/>
              </a:rPr>
              <a:t>CZ.02.01.01/00/24_037/0013767 </a:t>
            </a:r>
            <a:br>
              <a:rPr lang="cs-CZ" sz="1800" i="0" dirty="0">
                <a:latin typeface="Calibri" panose="020F0502020204030204" pitchFamily="34" charset="0"/>
                <a:ea typeface="Calibri" panose="020F0502020204030204" pitchFamily="34" charset="0"/>
                <a:cs typeface="Calibri" panose="020F0502020204030204" pitchFamily="34" charset="0"/>
              </a:rPr>
            </a:br>
            <a:endParaRPr lang="cs-CZ" sz="1800" i="0" dirty="0">
              <a:latin typeface="Calibri" panose="020F0502020204030204" pitchFamily="34" charset="0"/>
              <a:ea typeface="Calibri" panose="020F0502020204030204" pitchFamily="34" charset="0"/>
              <a:cs typeface="Calibri" panose="020F0502020204030204" pitchFamily="34" charset="0"/>
            </a:endParaRPr>
          </a:p>
          <a:p>
            <a:r>
              <a:rPr lang="cs-CZ" sz="1800" i="0" dirty="0">
                <a:latin typeface="Calibri" panose="020F0502020204030204" pitchFamily="34" charset="0"/>
                <a:ea typeface="Calibri" panose="020F0502020204030204" pitchFamily="34" charset="0"/>
                <a:cs typeface="Calibri" panose="020F0502020204030204" pitchFamily="34" charset="0"/>
              </a:rPr>
              <a:t>1.1.2026 – 30.6.2029, 42 měsíců</a:t>
            </a:r>
          </a:p>
          <a:p>
            <a:endParaRPr lang="cs-CZ" sz="1800" i="0" dirty="0">
              <a:latin typeface="Calibri" panose="020F0502020204030204" pitchFamily="34" charset="0"/>
              <a:ea typeface="Calibri" panose="020F0502020204030204" pitchFamily="34" charset="0"/>
              <a:cs typeface="Calibri" panose="020F0502020204030204" pitchFamily="34" charset="0"/>
            </a:endParaRPr>
          </a:p>
          <a:p>
            <a:r>
              <a:rPr lang="cs-CZ" dirty="0">
                <a:latin typeface="Calibri" panose="020F0502020204030204" pitchFamily="34" charset="0"/>
                <a:ea typeface="Calibri" panose="020F0502020204030204" pitchFamily="34" charset="0"/>
                <a:cs typeface="Calibri" panose="020F0502020204030204" pitchFamily="34" charset="0"/>
              </a:rPr>
              <a:t>Získaná částka na vzdělávací aktivity: </a:t>
            </a:r>
            <a:r>
              <a:rPr lang="cs-CZ" b="1" dirty="0">
                <a:latin typeface="Calibri" panose="020F0502020204030204" pitchFamily="34" charset="0"/>
                <a:ea typeface="Calibri" panose="020F0502020204030204" pitchFamily="34" charset="0"/>
                <a:cs typeface="Calibri" panose="020F0502020204030204" pitchFamily="34" charset="0"/>
              </a:rPr>
              <a:t>475 000 Kč</a:t>
            </a:r>
          </a:p>
          <a:p>
            <a:endParaRPr lang="cs-CZ" sz="1800" b="1" i="0" dirty="0">
              <a:latin typeface="Calibri" panose="020F0502020204030204" pitchFamily="34" charset="0"/>
              <a:ea typeface="Calibri" panose="020F0502020204030204" pitchFamily="34" charset="0"/>
              <a:cs typeface="Calibri" panose="020F0502020204030204" pitchFamily="34" charset="0"/>
            </a:endParaRPr>
          </a:p>
          <a:p>
            <a:endParaRPr lang="cs-CZ" sz="1800" i="0" dirty="0">
              <a:latin typeface="Calibri" panose="020F0502020204030204" pitchFamily="34" charset="0"/>
              <a:ea typeface="Calibri" panose="020F0502020204030204" pitchFamily="34" charset="0"/>
              <a:cs typeface="Calibri" panose="020F0502020204030204" pitchFamily="34" charset="0"/>
            </a:endParaRPr>
          </a:p>
          <a:p>
            <a:br>
              <a:rPr lang="cs-CZ" sz="1800" i="0" dirty="0">
                <a:latin typeface="Calibri" panose="020F0502020204030204" pitchFamily="34" charset="0"/>
                <a:ea typeface="Calibri" panose="020F0502020204030204" pitchFamily="34" charset="0"/>
                <a:cs typeface="Calibri" panose="020F0502020204030204" pitchFamily="34" charset="0"/>
              </a:rPr>
            </a:br>
            <a:endParaRPr lang="cs-CZ" dirty="0"/>
          </a:p>
        </p:txBody>
      </p:sp>
      <p:sp>
        <p:nvSpPr>
          <p:cNvPr id="8" name="Rectangle 2">
            <a:extLst>
              <a:ext uri="{FF2B5EF4-FFF2-40B4-BE49-F238E27FC236}">
                <a16:creationId xmlns:a16="http://schemas.microsoft.com/office/drawing/2014/main" id="{ED0D53FA-CDC1-5395-5358-837DBD51CA56}"/>
              </a:ext>
            </a:extLst>
          </p:cNvPr>
          <p:cNvSpPr>
            <a:spLocks noChangeArrowheads="1"/>
          </p:cNvSpPr>
          <p:nvPr/>
        </p:nvSpPr>
        <p:spPr bwMode="auto">
          <a:xfrm>
            <a:off x="4032984" y="0"/>
            <a:ext cx="732482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pic>
        <p:nvPicPr>
          <p:cNvPr id="10" name="Obrázek 9" descr="Obsah obrázku Písmo, Grafika, logo, symbol&#10;&#10;Obsah generovaný pomocí AI může být nesprávný.">
            <a:extLst>
              <a:ext uri="{FF2B5EF4-FFF2-40B4-BE49-F238E27FC236}">
                <a16:creationId xmlns:a16="http://schemas.microsoft.com/office/drawing/2014/main" id="{207DBF44-4DE4-2AF4-4FEE-2D5977FF31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49092" y="6333365"/>
            <a:ext cx="600075" cy="353060"/>
          </a:xfrm>
          <a:prstGeom prst="rect">
            <a:avLst/>
          </a:prstGeom>
        </p:spPr>
      </p:pic>
      <p:sp>
        <p:nvSpPr>
          <p:cNvPr id="11" name="Rectangle 3">
            <a:extLst>
              <a:ext uri="{FF2B5EF4-FFF2-40B4-BE49-F238E27FC236}">
                <a16:creationId xmlns:a16="http://schemas.microsoft.com/office/drawing/2014/main" id="{E8C878E4-4035-8845-0114-947CEA716FA3}"/>
              </a:ext>
            </a:extLst>
          </p:cNvPr>
          <p:cNvSpPr>
            <a:spLocks noChangeArrowheads="1"/>
          </p:cNvSpPr>
          <p:nvPr/>
        </p:nvSpPr>
        <p:spPr bwMode="auto">
          <a:xfrm>
            <a:off x="4346808" y="6421080"/>
            <a:ext cx="679205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cs-CZ" altLang="cs-CZ" sz="1200" b="1"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Projekt byl připraven v rámci Akčního plánu HR Award. </a:t>
            </a: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2060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97A6F5-0EB4-4C36-1431-C4FF0C382595}"/>
              </a:ext>
            </a:extLst>
          </p:cNvPr>
          <p:cNvSpPr>
            <a:spLocks noGrp="1"/>
          </p:cNvSpPr>
          <p:nvPr>
            <p:ph type="title"/>
          </p:nvPr>
        </p:nvSpPr>
        <p:spPr/>
        <p:txBody>
          <a:bodyPr>
            <a:normAutofit/>
          </a:bodyPr>
          <a:lstStyle/>
          <a:p>
            <a:r>
              <a:rPr lang="cs-CZ" sz="4000" b="1" i="0" dirty="0">
                <a:latin typeface="Calibri" panose="020F0502020204030204" pitchFamily="34" charset="0"/>
                <a:cs typeface="Calibri" panose="020F0502020204030204" pitchFamily="34" charset="0"/>
              </a:rPr>
              <a:t>OP JAK Návraty</a:t>
            </a:r>
          </a:p>
        </p:txBody>
      </p:sp>
      <p:sp>
        <p:nvSpPr>
          <p:cNvPr id="3" name="Zástupný obsah 2">
            <a:extLst>
              <a:ext uri="{FF2B5EF4-FFF2-40B4-BE49-F238E27FC236}">
                <a16:creationId xmlns:a16="http://schemas.microsoft.com/office/drawing/2014/main" id="{25632FE3-69F2-4BE5-5A41-0ED2F82464FA}"/>
              </a:ext>
            </a:extLst>
          </p:cNvPr>
          <p:cNvSpPr>
            <a:spLocks noGrp="1"/>
          </p:cNvSpPr>
          <p:nvPr>
            <p:ph idx="1"/>
          </p:nvPr>
        </p:nvSpPr>
        <p:spPr>
          <a:xfrm>
            <a:off x="1143000" y="1602297"/>
            <a:ext cx="10249250" cy="4941116"/>
          </a:xfrm>
        </p:spPr>
        <p:txBody>
          <a:bodyPr>
            <a:normAutofit/>
          </a:bodyPr>
          <a:lstStyle/>
          <a:p>
            <a:pPr marL="0" indent="0">
              <a:buNone/>
            </a:pPr>
            <a:r>
              <a:rPr lang="cs-CZ" b="1" u="sng" dirty="0">
                <a:latin typeface="Calibri" panose="020F0502020204030204" pitchFamily="34" charset="0"/>
                <a:cs typeface="Calibri" panose="020F0502020204030204" pitchFamily="34" charset="0"/>
              </a:rPr>
              <a:t>Podporované aktivity ve výzvě:</a:t>
            </a:r>
          </a:p>
          <a:p>
            <a:pPr marL="0" indent="0">
              <a:buNone/>
            </a:pPr>
            <a:endParaRPr lang="cs-CZ" dirty="0">
              <a:latin typeface="Arial Black" panose="020B0A04020102020204" pitchFamily="34" charset="0"/>
            </a:endParaRPr>
          </a:p>
        </p:txBody>
      </p:sp>
      <p:sp>
        <p:nvSpPr>
          <p:cNvPr id="5" name="TextovéPole 4">
            <a:extLst>
              <a:ext uri="{FF2B5EF4-FFF2-40B4-BE49-F238E27FC236}">
                <a16:creationId xmlns:a16="http://schemas.microsoft.com/office/drawing/2014/main" id="{E1215E79-6D56-E404-2F61-90B3775F46BA}"/>
              </a:ext>
            </a:extLst>
          </p:cNvPr>
          <p:cNvSpPr txBox="1"/>
          <p:nvPr/>
        </p:nvSpPr>
        <p:spPr>
          <a:xfrm>
            <a:off x="707474" y="2189526"/>
            <a:ext cx="10341526" cy="3563476"/>
          </a:xfrm>
          <a:prstGeom prst="rect">
            <a:avLst/>
          </a:prstGeom>
          <a:noFill/>
        </p:spPr>
        <p:txBody>
          <a:bodyPr wrap="square">
            <a:spAutoFit/>
          </a:bodyPr>
          <a:lstStyle/>
          <a:p>
            <a:pPr marL="742950" indent="-285750" algn="just">
              <a:lnSpc>
                <a:spcPct val="107000"/>
              </a:lnSpc>
              <a:spcAft>
                <a:spcPts val="800"/>
              </a:spcAft>
              <a:buFont typeface="Arial" panose="020B0604020202020204" pitchFamily="34" charset="0"/>
              <a:buChar char="•"/>
            </a:pPr>
            <a:r>
              <a:rPr lang="cs-CZ" sz="2400" b="1" kern="100" dirty="0">
                <a:effectLst/>
                <a:latin typeface="Calibri" panose="020F0502020204030204" pitchFamily="34" charset="0"/>
                <a:ea typeface="Calibri" panose="020F0502020204030204" pitchFamily="34" charset="0"/>
                <a:cs typeface="Times New Roman" panose="02020603050405020304" pitchFamily="18" charset="0"/>
              </a:rPr>
              <a:t>KA1 Řízení projektu</a:t>
            </a:r>
          </a:p>
          <a:p>
            <a:pPr marL="742950" indent="-285750" algn="just">
              <a:lnSpc>
                <a:spcPct val="107000"/>
              </a:lnSpc>
              <a:spcAft>
                <a:spcPts val="800"/>
              </a:spcAft>
              <a:buFont typeface="Arial" panose="020B0604020202020204" pitchFamily="34" charset="0"/>
              <a:buChar char="•"/>
            </a:pPr>
            <a:r>
              <a:rPr lang="cs-CZ" sz="2400" b="1" kern="100" dirty="0">
                <a:latin typeface="Calibri" panose="020F0502020204030204" pitchFamily="34" charset="0"/>
                <a:ea typeface="Calibri" panose="020F0502020204030204" pitchFamily="34" charset="0"/>
                <a:cs typeface="Times New Roman" panose="02020603050405020304" pitchFamily="18" charset="0"/>
              </a:rPr>
              <a:t>KA2 Pilotní ověření implementace schématu návratových grantů</a:t>
            </a:r>
          </a:p>
          <a:p>
            <a:pPr marL="742950" indent="-285750" algn="just">
              <a:lnSpc>
                <a:spcPct val="107000"/>
              </a:lnSpc>
              <a:spcAft>
                <a:spcPts val="800"/>
              </a:spcAft>
              <a:buFont typeface="Arial" panose="020B0604020202020204" pitchFamily="34" charset="0"/>
              <a:buChar char="•"/>
            </a:pPr>
            <a:r>
              <a:rPr lang="cs-CZ" sz="2400" b="1" kern="100" dirty="0">
                <a:effectLst/>
                <a:latin typeface="Calibri" panose="020F0502020204030204" pitchFamily="34" charset="0"/>
                <a:ea typeface="Calibri" panose="020F0502020204030204" pitchFamily="34" charset="0"/>
                <a:cs typeface="Times New Roman" panose="02020603050405020304" pitchFamily="18" charset="0"/>
              </a:rPr>
              <a:t>KA3 Implementace návratových grantů (řešení)</a:t>
            </a:r>
          </a:p>
          <a:p>
            <a:pPr marL="742950" indent="-285750" algn="just">
              <a:lnSpc>
                <a:spcPct val="107000"/>
              </a:lnSpc>
              <a:spcAft>
                <a:spcPts val="800"/>
              </a:spcAft>
              <a:buFont typeface="Arial" panose="020B0604020202020204" pitchFamily="34" charset="0"/>
              <a:buChar char="•"/>
            </a:pPr>
            <a:r>
              <a:rPr lang="cs-CZ" sz="2400" b="1" kern="100" dirty="0">
                <a:solidFill>
                  <a:schemeClr val="tx2">
                    <a:lumMod val="25000"/>
                    <a:lumOff val="75000"/>
                  </a:schemeClr>
                </a:solidFill>
                <a:latin typeface="Calibri" panose="020F0502020204030204" pitchFamily="34" charset="0"/>
                <a:ea typeface="Calibri" panose="020F0502020204030204" pitchFamily="34" charset="0"/>
                <a:cs typeface="Times New Roman" panose="02020603050405020304" pitchFamily="18" charset="0"/>
              </a:rPr>
              <a:t>KA4</a:t>
            </a:r>
            <a:r>
              <a:rPr lang="cs-CZ" sz="2400" b="1" kern="100" dirty="0">
                <a:solidFill>
                  <a:schemeClr val="tx2">
                    <a:lumMod val="25000"/>
                    <a:lumOff val="75000"/>
                  </a:schemeClr>
                </a:solidFill>
                <a:effectLst/>
                <a:latin typeface="Calibri" panose="020F0502020204030204" pitchFamily="34" charset="0"/>
                <a:ea typeface="Calibri" panose="020F0502020204030204" pitchFamily="34" charset="0"/>
                <a:cs typeface="Times New Roman" panose="02020603050405020304" pitchFamily="18" charset="0"/>
              </a:rPr>
              <a:t>  Podpora výzkumníků na kariérní přestávce</a:t>
            </a:r>
            <a:endParaRPr lang="cs-CZ" sz="1800" kern="100" dirty="0">
              <a:solidFill>
                <a:schemeClr val="tx2">
                  <a:lumMod val="25000"/>
                  <a:lumOff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pPr>
            <a:endParaRPr lang="cs-CZ"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pPr>
            <a:endParaRPr lang="cs-CZ"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pPr>
            <a:endParaRPr lang="cs-CZ"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pPr>
            <a:endParaRPr lang="cs-CZ"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5742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3F905-D790-0F10-D796-E894CDDD73E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80EA6FA-C8BF-7ADE-E442-7D915F56A5DB}"/>
              </a:ext>
            </a:extLst>
          </p:cNvPr>
          <p:cNvSpPr>
            <a:spLocks noGrp="1"/>
          </p:cNvSpPr>
          <p:nvPr>
            <p:ph type="title"/>
          </p:nvPr>
        </p:nvSpPr>
        <p:spPr/>
        <p:txBody>
          <a:bodyPr>
            <a:normAutofit/>
          </a:bodyPr>
          <a:lstStyle/>
          <a:p>
            <a:r>
              <a:rPr lang="cs-CZ" sz="4000" b="1" i="0" dirty="0">
                <a:latin typeface="Calibri" panose="020F0502020204030204" pitchFamily="34" charset="0"/>
                <a:cs typeface="Calibri" panose="020F0502020204030204" pitchFamily="34" charset="0"/>
              </a:rPr>
              <a:t>OP JAK Návraty</a:t>
            </a:r>
          </a:p>
        </p:txBody>
      </p:sp>
      <p:sp>
        <p:nvSpPr>
          <p:cNvPr id="5" name="TextovéPole 4">
            <a:extLst>
              <a:ext uri="{FF2B5EF4-FFF2-40B4-BE49-F238E27FC236}">
                <a16:creationId xmlns:a16="http://schemas.microsoft.com/office/drawing/2014/main" id="{741ADF66-C145-0501-8C36-0B341C937F66}"/>
              </a:ext>
            </a:extLst>
          </p:cNvPr>
          <p:cNvSpPr txBox="1"/>
          <p:nvPr/>
        </p:nvSpPr>
        <p:spPr>
          <a:xfrm>
            <a:off x="707474" y="2189526"/>
            <a:ext cx="10341526" cy="5147948"/>
          </a:xfrm>
          <a:prstGeom prst="rect">
            <a:avLst/>
          </a:prstGeom>
          <a:noFill/>
        </p:spPr>
        <p:txBody>
          <a:bodyPr wrap="square">
            <a:spAutoFit/>
          </a:bodyPr>
          <a:lstStyle/>
          <a:p>
            <a:pPr marL="457200" algn="just">
              <a:lnSpc>
                <a:spcPct val="107000"/>
              </a:lnSpc>
              <a:spcAft>
                <a:spcPts val="800"/>
              </a:spcAft>
            </a:pPr>
            <a:r>
              <a:rPr lang="cs-CZ" sz="2400" b="1" kern="100" dirty="0">
                <a:latin typeface="Calibri" panose="020F0502020204030204" pitchFamily="34" charset="0"/>
                <a:ea typeface="Calibri" panose="020F0502020204030204" pitchFamily="34" charset="0"/>
                <a:cs typeface="Times New Roman" panose="02020603050405020304" pitchFamily="18" charset="0"/>
              </a:rPr>
              <a:t>KA4</a:t>
            </a:r>
            <a:r>
              <a:rPr lang="cs-CZ" sz="2400" b="1" kern="100" dirty="0">
                <a:effectLst/>
                <a:latin typeface="Calibri" panose="020F0502020204030204" pitchFamily="34" charset="0"/>
                <a:ea typeface="Calibri" panose="020F0502020204030204" pitchFamily="34" charset="0"/>
                <a:cs typeface="Times New Roman" panose="02020603050405020304" pitchFamily="18" charset="0"/>
              </a:rPr>
              <a:t>  Podpora výzkumníků na kariérní přestávce – především vzdělávací akce</a:t>
            </a:r>
          </a:p>
          <a:p>
            <a:pPr lvl="0"/>
            <a:r>
              <a:rPr lang="cs-CZ" sz="2000" dirty="0">
                <a:latin typeface="Calibri" panose="020F0502020204030204" pitchFamily="34" charset="0"/>
                <a:ea typeface="Calibri" panose="020F0502020204030204" pitchFamily="34" charset="0"/>
                <a:cs typeface="Calibri" panose="020F0502020204030204" pitchFamily="34" charset="0"/>
              </a:rPr>
              <a:t>	Měkké dovednosti</a:t>
            </a:r>
          </a:p>
          <a:p>
            <a:pPr lvl="0"/>
            <a:r>
              <a:rPr lang="cs-CZ" sz="2000" dirty="0">
                <a:latin typeface="Calibri" panose="020F0502020204030204" pitchFamily="34" charset="0"/>
                <a:ea typeface="Calibri" panose="020F0502020204030204" pitchFamily="34" charset="0"/>
                <a:cs typeface="Calibri" panose="020F0502020204030204" pitchFamily="34" charset="0"/>
              </a:rPr>
              <a:t>	Individuální kariérní konzultace - NOVINKA</a:t>
            </a:r>
          </a:p>
          <a:p>
            <a:pPr lvl="0"/>
            <a:r>
              <a:rPr lang="cs-CZ" sz="2000" dirty="0">
                <a:latin typeface="Calibri" panose="020F0502020204030204" pitchFamily="34" charset="0"/>
                <a:ea typeface="Calibri" panose="020F0502020204030204" pitchFamily="34" charset="0"/>
                <a:cs typeface="Calibri" panose="020F0502020204030204" pitchFamily="34" charset="0"/>
              </a:rPr>
              <a:t>	Management vědy – open science, DMP, etika, hodnocení, komunikace vědy, popularizace</a:t>
            </a:r>
          </a:p>
          <a:p>
            <a:pPr lvl="0"/>
            <a:r>
              <a:rPr lang="cs-CZ" sz="2000" dirty="0">
                <a:latin typeface="Calibri" panose="020F0502020204030204" pitchFamily="34" charset="0"/>
                <a:ea typeface="Calibri" panose="020F0502020204030204" pitchFamily="34" charset="0"/>
                <a:cs typeface="Calibri" panose="020F0502020204030204" pitchFamily="34" charset="0"/>
              </a:rPr>
              <a:t>	AI  a kyberbezpečnost – AI ve vědě</a:t>
            </a:r>
          </a:p>
          <a:p>
            <a:pPr lvl="0"/>
            <a:r>
              <a:rPr lang="cs-CZ" sz="2000" dirty="0">
                <a:latin typeface="Calibri" panose="020F0502020204030204" pitchFamily="34" charset="0"/>
                <a:ea typeface="Calibri" panose="020F0502020204030204" pitchFamily="34" charset="0"/>
                <a:cs typeface="Calibri" panose="020F0502020204030204" pitchFamily="34" charset="0"/>
              </a:rPr>
              <a:t>	Řízení lidských zdrojů</a:t>
            </a:r>
          </a:p>
          <a:p>
            <a:pPr lvl="0"/>
            <a:r>
              <a:rPr lang="cs-CZ" sz="2000" dirty="0">
                <a:latin typeface="Calibri" panose="020F0502020204030204" pitchFamily="34" charset="0"/>
                <a:ea typeface="Calibri" panose="020F0502020204030204" pitchFamily="34" charset="0"/>
                <a:cs typeface="Calibri" panose="020F0502020204030204" pitchFamily="34" charset="0"/>
              </a:rPr>
              <a:t>	Projektový management – grantový systém, hodnocení projektové žádosti, zahraniční zdroje 						financování</a:t>
            </a:r>
          </a:p>
          <a:p>
            <a:pPr lvl="0"/>
            <a:r>
              <a:rPr lang="cs-CZ" sz="2000" dirty="0">
                <a:latin typeface="Calibri" panose="020F0502020204030204" pitchFamily="34" charset="0"/>
                <a:ea typeface="Calibri" panose="020F0502020204030204" pitchFamily="34" charset="0"/>
                <a:cs typeface="Calibri" panose="020F0502020204030204" pitchFamily="34" charset="0"/>
              </a:rPr>
              <a:t>	Osobní rozvoj</a:t>
            </a:r>
          </a:p>
          <a:p>
            <a:pPr lvl="0"/>
            <a:r>
              <a:rPr lang="cs-CZ" sz="2000" dirty="0">
                <a:latin typeface="Calibri" panose="020F0502020204030204" pitchFamily="34" charset="0"/>
                <a:ea typeface="Calibri" panose="020F0502020204030204" pitchFamily="34" charset="0"/>
                <a:cs typeface="Calibri" panose="020F0502020204030204" pitchFamily="34" charset="0"/>
              </a:rPr>
              <a:t>	</a:t>
            </a:r>
            <a:r>
              <a:rPr lang="cs-CZ" sz="2000" dirty="0" err="1">
                <a:latin typeface="Calibri" panose="020F0502020204030204" pitchFamily="34" charset="0"/>
                <a:ea typeface="Calibri" panose="020F0502020204030204" pitchFamily="34" charset="0"/>
                <a:cs typeface="Calibri" panose="020F0502020204030204" pitchFamily="34" charset="0"/>
              </a:rPr>
              <a:t>Work</a:t>
            </a:r>
            <a:r>
              <a:rPr lang="cs-CZ" sz="2000" dirty="0">
                <a:latin typeface="Calibri" panose="020F0502020204030204" pitchFamily="34" charset="0"/>
                <a:ea typeface="Calibri" panose="020F0502020204030204" pitchFamily="34" charset="0"/>
                <a:cs typeface="Calibri" panose="020F0502020204030204" pitchFamily="34" charset="0"/>
              </a:rPr>
              <a:t> </a:t>
            </a:r>
            <a:r>
              <a:rPr lang="cs-CZ" sz="2000" dirty="0" err="1">
                <a:latin typeface="Calibri" panose="020F0502020204030204" pitchFamily="34" charset="0"/>
                <a:ea typeface="Calibri" panose="020F0502020204030204" pitchFamily="34" charset="0"/>
                <a:cs typeface="Calibri" panose="020F0502020204030204" pitchFamily="34" charset="0"/>
              </a:rPr>
              <a:t>life</a:t>
            </a:r>
            <a:r>
              <a:rPr lang="cs-CZ" sz="2000" dirty="0">
                <a:latin typeface="Calibri" panose="020F0502020204030204" pitchFamily="34" charset="0"/>
                <a:ea typeface="Calibri" panose="020F0502020204030204" pitchFamily="34" charset="0"/>
                <a:cs typeface="Calibri" panose="020F0502020204030204" pitchFamily="34" charset="0"/>
              </a:rPr>
              <a:t> balance</a:t>
            </a:r>
          </a:p>
          <a:p>
            <a:pPr lvl="0"/>
            <a:r>
              <a:rPr lang="cs-CZ" sz="2000" dirty="0">
                <a:latin typeface="Calibri" panose="020F0502020204030204" pitchFamily="34" charset="0"/>
                <a:ea typeface="Calibri" panose="020F0502020204030204" pitchFamily="34" charset="0"/>
                <a:cs typeface="Calibri" panose="020F0502020204030204" pitchFamily="34" charset="0"/>
              </a:rPr>
              <a:t>        Další - právo</a:t>
            </a:r>
          </a:p>
          <a:p>
            <a:pPr marL="457200" algn="just">
              <a:lnSpc>
                <a:spcPct val="107000"/>
              </a:lnSpc>
              <a:spcAft>
                <a:spcPts val="800"/>
              </a:spcAft>
            </a:pPr>
            <a:endParaRPr lang="cs-CZ"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pPr>
            <a:endParaRPr lang="cs-CZ"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pPr>
            <a:endParaRPr lang="cs-CZ"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pPr>
            <a:endParaRPr lang="cs-CZ"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8126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EA803-D015-432C-F889-1E5F3898B9B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FC3938A-5AFE-F278-501F-EE8170EB1F00}"/>
              </a:ext>
            </a:extLst>
          </p:cNvPr>
          <p:cNvSpPr>
            <a:spLocks noGrp="1"/>
          </p:cNvSpPr>
          <p:nvPr>
            <p:ph type="title"/>
          </p:nvPr>
        </p:nvSpPr>
        <p:spPr/>
        <p:txBody>
          <a:bodyPr>
            <a:normAutofit/>
          </a:bodyPr>
          <a:lstStyle/>
          <a:p>
            <a:r>
              <a:rPr lang="cs-CZ" sz="4000" b="1" i="0" dirty="0">
                <a:latin typeface="Calibri" panose="020F0502020204030204" pitchFamily="34" charset="0"/>
                <a:cs typeface="Calibri" panose="020F0502020204030204" pitchFamily="34" charset="0"/>
              </a:rPr>
              <a:t>hr Award: Propagační aktivity</a:t>
            </a:r>
          </a:p>
        </p:txBody>
      </p:sp>
      <p:sp>
        <p:nvSpPr>
          <p:cNvPr id="3" name="TextovéPole 2">
            <a:extLst>
              <a:ext uri="{FF2B5EF4-FFF2-40B4-BE49-F238E27FC236}">
                <a16:creationId xmlns:a16="http://schemas.microsoft.com/office/drawing/2014/main" id="{64449B96-ADBB-A97A-2520-C7B226378E5F}"/>
              </a:ext>
            </a:extLst>
          </p:cNvPr>
          <p:cNvSpPr txBox="1"/>
          <p:nvPr/>
        </p:nvSpPr>
        <p:spPr>
          <a:xfrm>
            <a:off x="1143000" y="1452785"/>
            <a:ext cx="9453784" cy="738664"/>
          </a:xfrm>
          <a:prstGeom prst="rect">
            <a:avLst/>
          </a:prstGeom>
          <a:noFill/>
        </p:spPr>
        <p:txBody>
          <a:bodyPr wrap="square">
            <a:spAutoFit/>
          </a:bodyPr>
          <a:lstStyle/>
          <a:p>
            <a:endParaRPr lang="cs-CZ" sz="2400" b="1" dirty="0">
              <a:latin typeface="Calibri" panose="020F0502020204030204" pitchFamily="34" charset="0"/>
              <a:cs typeface="Calibri" panose="020F0502020204030204" pitchFamily="34" charset="0"/>
            </a:endParaRPr>
          </a:p>
          <a:p>
            <a:endParaRPr lang="cs-CZ" b="1" dirty="0">
              <a:latin typeface="Calibri" panose="020F0502020204030204" pitchFamily="34" charset="0"/>
              <a:cs typeface="Calibri" panose="020F0502020204030204" pitchFamily="34" charset="0"/>
            </a:endParaRPr>
          </a:p>
        </p:txBody>
      </p:sp>
      <p:sp>
        <p:nvSpPr>
          <p:cNvPr id="6" name="TextovéPole 5">
            <a:extLst>
              <a:ext uri="{FF2B5EF4-FFF2-40B4-BE49-F238E27FC236}">
                <a16:creationId xmlns:a16="http://schemas.microsoft.com/office/drawing/2014/main" id="{8A38EBFB-319E-9C63-79E7-8C39A01D5E5D}"/>
              </a:ext>
            </a:extLst>
          </p:cNvPr>
          <p:cNvSpPr txBox="1"/>
          <p:nvPr/>
        </p:nvSpPr>
        <p:spPr>
          <a:xfrm>
            <a:off x="1143000" y="1846054"/>
            <a:ext cx="9614140" cy="1168461"/>
          </a:xfrm>
          <a:prstGeom prst="rect">
            <a:avLst/>
          </a:prstGeom>
          <a:noFill/>
        </p:spPr>
        <p:txBody>
          <a:bodyPr wrap="square">
            <a:spAutoFit/>
          </a:bodyPr>
          <a:lstStyle/>
          <a:p>
            <a:pPr algn="just">
              <a:lnSpc>
                <a:spcPct val="107000"/>
              </a:lnSpc>
              <a:spcAft>
                <a:spcPts val="800"/>
              </a:spcAft>
              <a:buNone/>
            </a:pPr>
            <a:r>
              <a:rPr lang="cs-CZ" kern="100" dirty="0">
                <a:latin typeface="Aptos" panose="020B0004020202020204" pitchFamily="34" charset="0"/>
                <a:ea typeface="Aptos" panose="020B0004020202020204" pitchFamily="34" charset="0"/>
                <a:cs typeface="Times New Roman" panose="02020603050405020304" pitchFamily="18" charset="0"/>
              </a:rPr>
              <a:t>Newsletter		O jakou rubriku rozšířit? </a:t>
            </a:r>
          </a:p>
          <a:p>
            <a:pPr algn="just">
              <a:lnSpc>
                <a:spcPct val="107000"/>
              </a:lnSpc>
              <a:spcAft>
                <a:spcPts val="800"/>
              </a:spcAft>
              <a:buNone/>
            </a:pPr>
            <a:endParaRPr lang="cs-CZ"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buNone/>
            </a:pPr>
            <a:endParaRPr lang="cs-CZ" dirty="0"/>
          </a:p>
        </p:txBody>
      </p:sp>
    </p:spTree>
    <p:extLst>
      <p:ext uri="{BB962C8B-B14F-4D97-AF65-F5344CB8AC3E}">
        <p14:creationId xmlns:p14="http://schemas.microsoft.com/office/powerpoint/2010/main" val="1398298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0087C-83C7-BE48-35B4-E50D99482EB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21A715B-44BE-2182-1694-229CCD41B442}"/>
              </a:ext>
            </a:extLst>
          </p:cNvPr>
          <p:cNvSpPr>
            <a:spLocks noGrp="1"/>
          </p:cNvSpPr>
          <p:nvPr>
            <p:ph type="title"/>
          </p:nvPr>
        </p:nvSpPr>
        <p:spPr/>
        <p:txBody>
          <a:bodyPr>
            <a:normAutofit/>
          </a:bodyPr>
          <a:lstStyle/>
          <a:p>
            <a:r>
              <a:rPr lang="cs-CZ" sz="4000" b="1" i="0" dirty="0">
                <a:latin typeface="Calibri" panose="020F0502020204030204" pitchFamily="34" charset="0"/>
                <a:cs typeface="Calibri" panose="020F0502020204030204" pitchFamily="34" charset="0"/>
              </a:rPr>
              <a:t>Společnost přátelská k rodině</a:t>
            </a:r>
          </a:p>
        </p:txBody>
      </p:sp>
      <p:sp>
        <p:nvSpPr>
          <p:cNvPr id="3" name="TextovéPole 2">
            <a:extLst>
              <a:ext uri="{FF2B5EF4-FFF2-40B4-BE49-F238E27FC236}">
                <a16:creationId xmlns:a16="http://schemas.microsoft.com/office/drawing/2014/main" id="{FD6AF086-8186-71F4-6A2A-A0F5AA564F3D}"/>
              </a:ext>
            </a:extLst>
          </p:cNvPr>
          <p:cNvSpPr txBox="1"/>
          <p:nvPr/>
        </p:nvSpPr>
        <p:spPr>
          <a:xfrm>
            <a:off x="1143000" y="1452785"/>
            <a:ext cx="9453784" cy="738664"/>
          </a:xfrm>
          <a:prstGeom prst="rect">
            <a:avLst/>
          </a:prstGeom>
          <a:noFill/>
        </p:spPr>
        <p:txBody>
          <a:bodyPr wrap="square">
            <a:spAutoFit/>
          </a:bodyPr>
          <a:lstStyle/>
          <a:p>
            <a:endParaRPr lang="cs-CZ" sz="2400" b="1" dirty="0">
              <a:latin typeface="Calibri" panose="020F0502020204030204" pitchFamily="34" charset="0"/>
              <a:cs typeface="Calibri" panose="020F0502020204030204" pitchFamily="34" charset="0"/>
            </a:endParaRPr>
          </a:p>
          <a:p>
            <a:endParaRPr lang="cs-CZ" b="1" dirty="0">
              <a:latin typeface="Calibri" panose="020F0502020204030204" pitchFamily="34" charset="0"/>
              <a:cs typeface="Calibri" panose="020F0502020204030204" pitchFamily="34" charset="0"/>
            </a:endParaRPr>
          </a:p>
        </p:txBody>
      </p:sp>
      <p:sp>
        <p:nvSpPr>
          <p:cNvPr id="6" name="TextovéPole 5">
            <a:extLst>
              <a:ext uri="{FF2B5EF4-FFF2-40B4-BE49-F238E27FC236}">
                <a16:creationId xmlns:a16="http://schemas.microsoft.com/office/drawing/2014/main" id="{9D72557A-B3EB-F6D9-0A8F-441BAD4FAC65}"/>
              </a:ext>
            </a:extLst>
          </p:cNvPr>
          <p:cNvSpPr txBox="1"/>
          <p:nvPr/>
        </p:nvSpPr>
        <p:spPr>
          <a:xfrm>
            <a:off x="1143000" y="1846054"/>
            <a:ext cx="9614140" cy="1168461"/>
          </a:xfrm>
          <a:prstGeom prst="rect">
            <a:avLst/>
          </a:prstGeom>
          <a:noFill/>
        </p:spPr>
        <p:txBody>
          <a:bodyPr wrap="square">
            <a:spAutoFit/>
          </a:bodyPr>
          <a:lstStyle/>
          <a:p>
            <a:pPr algn="just">
              <a:lnSpc>
                <a:spcPct val="107000"/>
              </a:lnSpc>
              <a:spcAft>
                <a:spcPts val="800"/>
              </a:spcAft>
              <a:buNone/>
            </a:pPr>
            <a:r>
              <a:rPr lang="cs-CZ" kern="100" dirty="0">
                <a:latin typeface="Aptos" panose="020B0004020202020204" pitchFamily="34" charset="0"/>
                <a:ea typeface="Aptos" panose="020B0004020202020204" pitchFamily="34" charset="0"/>
                <a:cs typeface="Times New Roman" panose="02020603050405020304" pitchFamily="18" charset="0"/>
              </a:rPr>
              <a:t>Návraty</a:t>
            </a:r>
          </a:p>
          <a:p>
            <a:pPr algn="just">
              <a:lnSpc>
                <a:spcPct val="107000"/>
              </a:lnSpc>
              <a:spcAft>
                <a:spcPts val="800"/>
              </a:spcAft>
              <a:buNone/>
            </a:pPr>
            <a:endParaRPr lang="cs-CZ"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buNone/>
            </a:pPr>
            <a:endParaRPr lang="cs-CZ" dirty="0"/>
          </a:p>
        </p:txBody>
      </p:sp>
    </p:spTree>
    <p:extLst>
      <p:ext uri="{BB962C8B-B14F-4D97-AF65-F5344CB8AC3E}">
        <p14:creationId xmlns:p14="http://schemas.microsoft.com/office/powerpoint/2010/main" val="1341737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2C5A52-6A46-890C-479F-933475476B07}"/>
              </a:ext>
            </a:extLst>
          </p:cNvPr>
          <p:cNvSpPr>
            <a:spLocks noGrp="1"/>
          </p:cNvSpPr>
          <p:nvPr>
            <p:ph type="ctrTitle"/>
          </p:nvPr>
        </p:nvSpPr>
        <p:spPr>
          <a:xfrm>
            <a:off x="6652470" y="3109913"/>
            <a:ext cx="5006130" cy="3076576"/>
          </a:xfrm>
        </p:spPr>
        <p:txBody>
          <a:bodyPr>
            <a:normAutofit/>
          </a:bodyPr>
          <a:lstStyle/>
          <a:p>
            <a:r>
              <a:rPr lang="cs-CZ" sz="4400" b="1" i="0" dirty="0">
                <a:latin typeface="Arial Black" panose="020B0A04020102020204" pitchFamily="34" charset="0"/>
              </a:rPr>
              <a:t> </a:t>
            </a:r>
            <a:r>
              <a:rPr lang="cs-CZ" sz="2400" b="1" i="0" dirty="0">
                <a:latin typeface="Calibri" panose="020F0502020204030204" pitchFamily="34" charset="0"/>
                <a:cs typeface="Calibri" panose="020F0502020204030204" pitchFamily="34" charset="0"/>
              </a:rPr>
              <a:t>děkuji za pozornost</a:t>
            </a:r>
          </a:p>
        </p:txBody>
      </p:sp>
      <p:sp>
        <p:nvSpPr>
          <p:cNvPr id="3" name="Podnadpis 2">
            <a:extLst>
              <a:ext uri="{FF2B5EF4-FFF2-40B4-BE49-F238E27FC236}">
                <a16:creationId xmlns:a16="http://schemas.microsoft.com/office/drawing/2014/main" id="{58888B6A-C67E-6DFE-2526-959CEA56F07C}"/>
              </a:ext>
            </a:extLst>
          </p:cNvPr>
          <p:cNvSpPr>
            <a:spLocks noGrp="1"/>
          </p:cNvSpPr>
          <p:nvPr>
            <p:ph type="subTitle" idx="1"/>
          </p:nvPr>
        </p:nvSpPr>
        <p:spPr>
          <a:xfrm>
            <a:off x="8341982" y="930801"/>
            <a:ext cx="3738926" cy="1785021"/>
          </a:xfrm>
        </p:spPr>
        <p:txBody>
          <a:bodyPr>
            <a:normAutofit/>
          </a:bodyPr>
          <a:lstStyle/>
          <a:p>
            <a:pPr algn="r"/>
            <a:r>
              <a:rPr lang="cs-CZ" sz="1200" dirty="0">
                <a:latin typeface="Calibri" panose="020F0502020204030204" pitchFamily="34" charset="0"/>
                <a:cs typeface="Calibri" panose="020F0502020204030204" pitchFamily="34" charset="0"/>
              </a:rPr>
              <a:t>Ing. Šárka Dvořáková, Ph.D.</a:t>
            </a:r>
          </a:p>
          <a:p>
            <a:pPr algn="r"/>
            <a:r>
              <a:rPr lang="cs-CZ" sz="1200" u="sng" dirty="0">
                <a:solidFill>
                  <a:schemeClr val="tx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Sarka.dvorakova@ibp.cz</a:t>
            </a:r>
            <a:endParaRPr lang="cs-CZ" sz="1200" u="sng" dirty="0">
              <a:solidFill>
                <a:schemeClr val="tx1"/>
              </a:solidFill>
              <a:latin typeface="Calibri" panose="020F0502020204030204" pitchFamily="34" charset="0"/>
              <a:cs typeface="Calibri" panose="020F0502020204030204" pitchFamily="34" charset="0"/>
            </a:endParaRPr>
          </a:p>
          <a:p>
            <a:pPr algn="r"/>
            <a:r>
              <a:rPr lang="cs-CZ" sz="1200" dirty="0">
                <a:latin typeface="Calibri" panose="020F0502020204030204" pitchFamily="34" charset="0"/>
                <a:cs typeface="Calibri" panose="020F0502020204030204" pitchFamily="34" charset="0"/>
              </a:rPr>
              <a:t>Mob: 731 534 092, kl. 294</a:t>
            </a:r>
          </a:p>
        </p:txBody>
      </p:sp>
      <p:pic>
        <p:nvPicPr>
          <p:cNvPr id="5" name="Obrázek 4" descr="Obsah obrázku logo&#10;&#10;Popis byl vytvořen automaticky">
            <a:extLst>
              <a:ext uri="{FF2B5EF4-FFF2-40B4-BE49-F238E27FC236}">
                <a16:creationId xmlns:a16="http://schemas.microsoft.com/office/drawing/2014/main" id="{EA1159C8-CBF2-909D-9900-0D6E9C177EC0}"/>
              </a:ext>
            </a:extLst>
          </p:cNvPr>
          <p:cNvPicPr>
            <a:picLocks noChangeAspect="1"/>
          </p:cNvPicPr>
          <p:nvPr/>
        </p:nvPicPr>
        <p:blipFill>
          <a:blip r:embed="rId3"/>
          <a:stretch>
            <a:fillRect/>
          </a:stretch>
        </p:blipFill>
        <p:spPr>
          <a:xfrm>
            <a:off x="533400" y="1648782"/>
            <a:ext cx="6593401" cy="3560436"/>
          </a:xfrm>
          <a:prstGeom prst="rect">
            <a:avLst/>
          </a:prstGeom>
        </p:spPr>
      </p:pic>
    </p:spTree>
    <p:extLst>
      <p:ext uri="{BB962C8B-B14F-4D97-AF65-F5344CB8AC3E}">
        <p14:creationId xmlns:p14="http://schemas.microsoft.com/office/powerpoint/2010/main" val="3422625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6CA7A60-8DF8-4B78-BFE3-B372B90AB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3">
            <a:extLst>
              <a:ext uri="{FF2B5EF4-FFF2-40B4-BE49-F238E27FC236}">
                <a16:creationId xmlns:a16="http://schemas.microsoft.com/office/drawing/2014/main" id="{FF4BD241-F172-410B-B0DE-9D7344B35B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4850735" cy="6857998"/>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2320626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320626 w 6125882"/>
              <a:gd name="connsiteY4" fmla="*/ 0 h 6857998"/>
              <a:gd name="connsiteX0" fmla="*/ 2034528 w 5839784"/>
              <a:gd name="connsiteY0" fmla="*/ 0 h 6857998"/>
              <a:gd name="connsiteX1" fmla="*/ 5839784 w 5839784"/>
              <a:gd name="connsiteY1" fmla="*/ 0 h 6857998"/>
              <a:gd name="connsiteX2" fmla="*/ 5839784 w 5839784"/>
              <a:gd name="connsiteY2" fmla="*/ 6857998 h 6857998"/>
              <a:gd name="connsiteX3" fmla="*/ 0 w 5839784"/>
              <a:gd name="connsiteY3" fmla="*/ 6856093 h 6857998"/>
              <a:gd name="connsiteX4" fmla="*/ 2034528 w 5839784"/>
              <a:gd name="connsiteY4" fmla="*/ 0 h 6857998"/>
              <a:gd name="connsiteX0" fmla="*/ 2482758 w 5839784"/>
              <a:gd name="connsiteY0" fmla="*/ 10951 h 6857998"/>
              <a:gd name="connsiteX1" fmla="*/ 5839784 w 5839784"/>
              <a:gd name="connsiteY1" fmla="*/ 0 h 6857998"/>
              <a:gd name="connsiteX2" fmla="*/ 5839784 w 5839784"/>
              <a:gd name="connsiteY2" fmla="*/ 6857998 h 6857998"/>
              <a:gd name="connsiteX3" fmla="*/ 0 w 5839784"/>
              <a:gd name="connsiteY3" fmla="*/ 6856093 h 6857998"/>
              <a:gd name="connsiteX4" fmla="*/ 2482758 w 5839784"/>
              <a:gd name="connsiteY4" fmla="*/ 10951 h 6857998"/>
              <a:gd name="connsiteX0" fmla="*/ 2495565 w 5839784"/>
              <a:gd name="connsiteY0" fmla="*/ 0 h 6857998"/>
              <a:gd name="connsiteX1" fmla="*/ 5839784 w 5839784"/>
              <a:gd name="connsiteY1" fmla="*/ 0 h 6857998"/>
              <a:gd name="connsiteX2" fmla="*/ 5839784 w 5839784"/>
              <a:gd name="connsiteY2" fmla="*/ 6857998 h 6857998"/>
              <a:gd name="connsiteX3" fmla="*/ 0 w 5839784"/>
              <a:gd name="connsiteY3" fmla="*/ 6856093 h 6857998"/>
              <a:gd name="connsiteX4" fmla="*/ 2495565 w 5839784"/>
              <a:gd name="connsiteY4" fmla="*/ 0 h 6857998"/>
              <a:gd name="connsiteX0" fmla="*/ 2328480 w 5672699"/>
              <a:gd name="connsiteY0" fmla="*/ 0 h 6857998"/>
              <a:gd name="connsiteX1" fmla="*/ 5672699 w 5672699"/>
              <a:gd name="connsiteY1" fmla="*/ 0 h 6857998"/>
              <a:gd name="connsiteX2" fmla="*/ 5672699 w 5672699"/>
              <a:gd name="connsiteY2" fmla="*/ 6857998 h 6857998"/>
              <a:gd name="connsiteX3" fmla="*/ 0 w 5672699"/>
              <a:gd name="connsiteY3" fmla="*/ 6856093 h 6857998"/>
              <a:gd name="connsiteX4" fmla="*/ 2328480 w 5672699"/>
              <a:gd name="connsiteY4" fmla="*/ 0 h 6857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2699" h="6857998">
                <a:moveTo>
                  <a:pt x="2328480" y="0"/>
                </a:moveTo>
                <a:lnTo>
                  <a:pt x="5672699" y="0"/>
                </a:lnTo>
                <a:lnTo>
                  <a:pt x="5672699" y="6857998"/>
                </a:lnTo>
                <a:lnTo>
                  <a:pt x="0" y="6856093"/>
                </a:lnTo>
                <a:lnTo>
                  <a:pt x="232848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5497A6F5-0EB4-4C36-1431-C4FF0C382595}"/>
              </a:ext>
            </a:extLst>
          </p:cNvPr>
          <p:cNvSpPr>
            <a:spLocks noGrp="1"/>
          </p:cNvSpPr>
          <p:nvPr>
            <p:ph type="title"/>
          </p:nvPr>
        </p:nvSpPr>
        <p:spPr>
          <a:xfrm>
            <a:off x="668005" y="657225"/>
            <a:ext cx="3230515" cy="3569822"/>
          </a:xfrm>
        </p:spPr>
        <p:txBody>
          <a:bodyPr anchor="t">
            <a:normAutofit/>
          </a:bodyPr>
          <a:lstStyle/>
          <a:p>
            <a:r>
              <a:rPr lang="cs-CZ" b="1" i="0" dirty="0">
                <a:latin typeface="Calibri" panose="020F0502020204030204" pitchFamily="34" charset="0"/>
                <a:cs typeface="Calibri" panose="020F0502020204030204" pitchFamily="34" charset="0"/>
              </a:rPr>
              <a:t>OBSAH</a:t>
            </a:r>
          </a:p>
        </p:txBody>
      </p:sp>
      <p:cxnSp>
        <p:nvCxnSpPr>
          <p:cNvPr id="22" name="Straight Connector 21">
            <a:extLst>
              <a:ext uri="{FF2B5EF4-FFF2-40B4-BE49-F238E27FC236}">
                <a16:creationId xmlns:a16="http://schemas.microsoft.com/office/drawing/2014/main" id="{F1CEFB97-33B1-4F90-A6B8-EAA26EEA1E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793" y="4305300"/>
            <a:ext cx="4515220" cy="25527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Zástupný obsah 2">
            <a:extLst>
              <a:ext uri="{FF2B5EF4-FFF2-40B4-BE49-F238E27FC236}">
                <a16:creationId xmlns:a16="http://schemas.microsoft.com/office/drawing/2014/main" id="{7B6C934D-CCC4-10E0-4C35-D7C7849B5059}"/>
              </a:ext>
            </a:extLst>
          </p:cNvPr>
          <p:cNvGraphicFramePr>
            <a:graphicFrameLocks noGrp="1"/>
          </p:cNvGraphicFramePr>
          <p:nvPr>
            <p:ph idx="1"/>
            <p:extLst>
              <p:ext uri="{D42A27DB-BD31-4B8C-83A1-F6EECF244321}">
                <p14:modId xmlns:p14="http://schemas.microsoft.com/office/powerpoint/2010/main" val="2400451377"/>
              </p:ext>
            </p:extLst>
          </p:nvPr>
        </p:nvGraphicFramePr>
        <p:xfrm>
          <a:off x="5146923" y="832268"/>
          <a:ext cx="6289466" cy="51469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Zástupný obsah 2">
            <a:extLst>
              <a:ext uri="{FF2B5EF4-FFF2-40B4-BE49-F238E27FC236}">
                <a16:creationId xmlns:a16="http://schemas.microsoft.com/office/drawing/2014/main" id="{ADABCD5B-4208-ABFB-A519-2CAEF84ADDE9}"/>
              </a:ext>
            </a:extLst>
          </p:cNvPr>
          <p:cNvGraphicFramePr>
            <a:graphicFrameLocks/>
          </p:cNvGraphicFramePr>
          <p:nvPr>
            <p:extLst>
              <p:ext uri="{D42A27DB-BD31-4B8C-83A1-F6EECF244321}">
                <p14:modId xmlns:p14="http://schemas.microsoft.com/office/powerpoint/2010/main" val="4212981504"/>
              </p:ext>
            </p:extLst>
          </p:nvPr>
        </p:nvGraphicFramePr>
        <p:xfrm>
          <a:off x="3898520" y="1199072"/>
          <a:ext cx="6582574" cy="521952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923773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6395F-94F3-8157-E543-EB1E80BC3ED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8B2A742-22F2-8067-F954-A412D36EA000}"/>
              </a:ext>
            </a:extLst>
          </p:cNvPr>
          <p:cNvSpPr>
            <a:spLocks noGrp="1"/>
          </p:cNvSpPr>
          <p:nvPr>
            <p:ph type="title"/>
          </p:nvPr>
        </p:nvSpPr>
        <p:spPr>
          <a:xfrm>
            <a:off x="1142999" y="533401"/>
            <a:ext cx="10511287" cy="1382156"/>
          </a:xfrm>
        </p:spPr>
        <p:txBody>
          <a:bodyPr>
            <a:normAutofit/>
          </a:bodyPr>
          <a:lstStyle/>
          <a:p>
            <a:r>
              <a:rPr lang="cs-CZ" sz="4000" b="1" i="0" dirty="0">
                <a:latin typeface="Calibri" panose="020F0502020204030204" pitchFamily="34" charset="0"/>
                <a:cs typeface="Calibri" panose="020F0502020204030204" pitchFamily="34" charset="0"/>
              </a:rPr>
              <a:t>Akademie budoucnosti – nový program AV ČR</a:t>
            </a:r>
          </a:p>
        </p:txBody>
      </p:sp>
      <p:sp>
        <p:nvSpPr>
          <p:cNvPr id="4" name="TextovéPole 3">
            <a:extLst>
              <a:ext uri="{FF2B5EF4-FFF2-40B4-BE49-F238E27FC236}">
                <a16:creationId xmlns:a16="http://schemas.microsoft.com/office/drawing/2014/main" id="{84A1932E-C768-1831-ED02-5B7531B2E9AA}"/>
              </a:ext>
            </a:extLst>
          </p:cNvPr>
          <p:cNvSpPr txBox="1"/>
          <p:nvPr/>
        </p:nvSpPr>
        <p:spPr>
          <a:xfrm>
            <a:off x="1142999" y="1725283"/>
            <a:ext cx="10278375" cy="5909310"/>
          </a:xfrm>
          <a:prstGeom prst="rect">
            <a:avLst/>
          </a:prstGeom>
          <a:noFill/>
        </p:spPr>
        <p:txBody>
          <a:bodyPr wrap="square">
            <a:spAutoFit/>
          </a:bodyPr>
          <a:lstStyle/>
          <a:p>
            <a:r>
              <a:rPr lang="cs-CZ" sz="1800" b="0" i="0" dirty="0" err="1">
                <a:solidFill>
                  <a:srgbClr val="FFFFFF"/>
                </a:solidFill>
                <a:effectLst/>
                <a:latin typeface="Consolas" panose="020B0609020204030204" pitchFamily="49" charset="0"/>
              </a:rPr>
              <a:t>Typ</a:t>
            </a:r>
            <a:r>
              <a:rPr lang="cs-CZ" dirty="0" err="1"/>
              <a:t>Každoročně</a:t>
            </a:r>
            <a:r>
              <a:rPr lang="cs-CZ" dirty="0"/>
              <a:t> pravidelně AV ČR vyhlašuje několik interních dotačních programů. Projekty jsou administrovány v aplikaci KIS, </a:t>
            </a:r>
            <a:r>
              <a:rPr lang="cs-CZ" b="1" dirty="0"/>
              <a:t>vyhlášení je oznámeno formou hromadného dopisu na jednotlivá pracoviště AV ČR.</a:t>
            </a:r>
          </a:p>
          <a:p>
            <a:endParaRPr lang="cs-CZ" b="1" dirty="0"/>
          </a:p>
          <a:p>
            <a:r>
              <a:rPr lang="cs-CZ" b="1" dirty="0"/>
              <a:t>Změnou v roce 2026 by mělo být nahrazení Programu podpory perspektivních lidských zdrojů novým Programem podpory </a:t>
            </a:r>
            <a:r>
              <a:rPr lang="cs-CZ" b="1" dirty="0" err="1"/>
              <a:t>postdoktorandů</a:t>
            </a:r>
            <a:r>
              <a:rPr lang="cs-CZ" b="1" dirty="0"/>
              <a:t> (realizován bude od r. 2027).</a:t>
            </a:r>
          </a:p>
          <a:p>
            <a:endParaRPr lang="cs-CZ" b="1" dirty="0"/>
          </a:p>
          <a:p>
            <a:r>
              <a:rPr lang="cs-CZ" b="1" dirty="0"/>
              <a:t>Další významnou změnou je, že pracoviště Akademie věd ČR (ústavy) obdrží roční finanční alokaci stanovenou podle jejich velikosti, vyjádřené počtem vědeckých pracovníků na plný úvazek na program AKADEMIE BUDOUCNOSTI. </a:t>
            </a:r>
            <a:endParaRPr lang="cs-CZ" dirty="0"/>
          </a:p>
          <a:p>
            <a:r>
              <a:rPr lang="cs-CZ" b="1" dirty="0"/>
              <a:t>O rozdělení finančních prostředků rozhodnou přímo ústavy.</a:t>
            </a:r>
          </a:p>
          <a:p>
            <a:endParaRPr lang="cs-CZ" b="1" dirty="0"/>
          </a:p>
          <a:p>
            <a:r>
              <a:rPr lang="cs-CZ" b="1" dirty="0"/>
              <a:t>O podpoře Akademie budoucnosti platí: </a:t>
            </a:r>
            <a:endParaRPr lang="cs-CZ" dirty="0"/>
          </a:p>
          <a:p>
            <a:pPr lvl="0"/>
            <a:r>
              <a:rPr lang="cs-CZ" dirty="0"/>
              <a:t>podporu je možné různě mezi 4 podprogramy kombinovat, přičemž ne všechny 4 podprogramy se musí využít. Schéma alokací umožní v rámci pracoviště nastavit výběr pracovníků a výši čerpání v rámci podmínek dle aktuálních potřeb pracoviště.</a:t>
            </a:r>
          </a:p>
          <a:p>
            <a:r>
              <a:rPr lang="cs-CZ" b="1" dirty="0"/>
              <a:t>Výsledky a výstupy podprogramů: </a:t>
            </a:r>
            <a:endParaRPr lang="cs-CZ" dirty="0"/>
          </a:p>
          <a:p>
            <a:pPr lvl="0"/>
            <a:r>
              <a:rPr lang="cs-CZ" dirty="0"/>
              <a:t>Program Akademie budoucnosti bude monitorován</a:t>
            </a:r>
          </a:p>
          <a:p>
            <a:pPr lvl="0"/>
            <a:r>
              <a:rPr lang="cs-CZ" dirty="0"/>
              <a:t>indikátory v podobě počtu podpořených stáží / návratů, přínosu pro pracoviště a v případě podprogramu C i počtem podaných a získaných projektů ERC do roku 2030. </a:t>
            </a:r>
          </a:p>
          <a:p>
            <a:pPr lvl="0"/>
            <a:endParaRPr lang="cs-CZ" dirty="0"/>
          </a:p>
          <a:p>
            <a:endParaRPr lang="cs-CZ" dirty="0"/>
          </a:p>
          <a:p>
            <a:endParaRPr lang="cs-CZ" dirty="0"/>
          </a:p>
        </p:txBody>
      </p:sp>
    </p:spTree>
    <p:extLst>
      <p:ext uri="{BB962C8B-B14F-4D97-AF65-F5344CB8AC3E}">
        <p14:creationId xmlns:p14="http://schemas.microsoft.com/office/powerpoint/2010/main" val="444512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E1018-D0BF-A6CF-3BFF-350EF11676F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C78FD1D-1EE5-D680-5B90-33FD82671E22}"/>
              </a:ext>
            </a:extLst>
          </p:cNvPr>
          <p:cNvSpPr>
            <a:spLocks noGrp="1"/>
          </p:cNvSpPr>
          <p:nvPr>
            <p:ph type="title"/>
          </p:nvPr>
        </p:nvSpPr>
        <p:spPr/>
        <p:txBody>
          <a:bodyPr>
            <a:normAutofit/>
          </a:bodyPr>
          <a:lstStyle/>
          <a:p>
            <a:r>
              <a:rPr lang="cs-CZ" sz="4000" b="1" i="0" dirty="0">
                <a:latin typeface="Calibri" panose="020F0502020204030204" pitchFamily="34" charset="0"/>
                <a:cs typeface="Calibri" panose="020F0502020204030204" pitchFamily="34" charset="0"/>
              </a:rPr>
              <a:t>Akademie budoucnosti</a:t>
            </a:r>
          </a:p>
        </p:txBody>
      </p:sp>
      <p:sp>
        <p:nvSpPr>
          <p:cNvPr id="4" name="TextovéPole 3">
            <a:extLst>
              <a:ext uri="{FF2B5EF4-FFF2-40B4-BE49-F238E27FC236}">
                <a16:creationId xmlns:a16="http://schemas.microsoft.com/office/drawing/2014/main" id="{FC243038-2FCE-0824-503E-A9575781961A}"/>
              </a:ext>
            </a:extLst>
          </p:cNvPr>
          <p:cNvSpPr txBox="1"/>
          <p:nvPr/>
        </p:nvSpPr>
        <p:spPr>
          <a:xfrm>
            <a:off x="1143000" y="1915557"/>
            <a:ext cx="10278374" cy="4801314"/>
          </a:xfrm>
          <a:prstGeom prst="rect">
            <a:avLst/>
          </a:prstGeom>
          <a:noFill/>
        </p:spPr>
        <p:txBody>
          <a:bodyPr wrap="square">
            <a:spAutoFit/>
          </a:bodyPr>
          <a:lstStyle/>
          <a:p>
            <a:r>
              <a:rPr lang="cs-CZ" b="1" dirty="0"/>
              <a:t>Komu je podpora určena? </a:t>
            </a:r>
            <a:endParaRPr lang="cs-CZ" dirty="0"/>
          </a:p>
          <a:p>
            <a:pPr lvl="0"/>
            <a:r>
              <a:rPr lang="cs-CZ" b="1" dirty="0"/>
              <a:t>Vědeckým pracovníkem na počátku samostatné vědecké kariéry </a:t>
            </a:r>
            <a:r>
              <a:rPr lang="cs-CZ" dirty="0"/>
              <a:t>se ve výše zmíněných podprogramech Programu Akademie budoucnosti rozumí zaměstnanec zařazený do kvalifikačního stupně 2 (doktorand), 3a (</a:t>
            </a:r>
            <a:r>
              <a:rPr lang="cs-CZ" dirty="0" err="1"/>
              <a:t>postdoktorand</a:t>
            </a:r>
            <a:r>
              <a:rPr lang="cs-CZ" dirty="0"/>
              <a:t>) a 3b (vědecký asistent) ve smyslu čl. II. Kariérního řádu vysokoškolsky vzdělaných pracovníků AV ČR (dále jen „Kariérní řád“). </a:t>
            </a:r>
          </a:p>
          <a:p>
            <a:pPr lvl="0"/>
            <a:endParaRPr lang="cs-CZ" b="1" dirty="0"/>
          </a:p>
          <a:p>
            <a:pPr lvl="0"/>
            <a:r>
              <a:rPr lang="cs-CZ" b="1" dirty="0"/>
              <a:t>Vědeckým pracovníkem </a:t>
            </a:r>
            <a:r>
              <a:rPr lang="cs-CZ" dirty="0"/>
              <a:t>se rozumí zaměstnanec zařazený do kvalifikačního stupně 3a (</a:t>
            </a:r>
            <a:r>
              <a:rPr lang="cs-CZ" dirty="0" err="1"/>
              <a:t>postdoktorand</a:t>
            </a:r>
            <a:r>
              <a:rPr lang="cs-CZ" dirty="0"/>
              <a:t>), 3b (vědecký asistent), 4 (vědecký pracovník) nebo 5 (vedoucí vědecký pracovník) ve smyslu Kariérního řádu.</a:t>
            </a:r>
          </a:p>
          <a:p>
            <a:endParaRPr lang="cs-CZ" dirty="0"/>
          </a:p>
          <a:p>
            <a:endParaRPr lang="cs-CZ" b="1" dirty="0"/>
          </a:p>
          <a:p>
            <a:endParaRPr lang="cs-CZ" dirty="0"/>
          </a:p>
          <a:p>
            <a:pPr algn="l">
              <a:buNone/>
            </a:pPr>
            <a:r>
              <a:rPr lang="cs-CZ" sz="1800" b="0" i="0" dirty="0">
                <a:solidFill>
                  <a:srgbClr val="FFFFFF"/>
                </a:solidFill>
                <a:effectLst/>
                <a:latin typeface="Consolas" panose="020B0609020204030204" pitchFamily="49" charset="0"/>
              </a:rPr>
              <a:t> práce: Seminární práce</a:t>
            </a:r>
            <a:endParaRPr lang="cs-CZ" sz="1800" b="0" i="0" dirty="0">
              <a:solidFill>
                <a:srgbClr val="FFFFFF"/>
              </a:solidFill>
              <a:effectLst/>
              <a:latin typeface="Aptos" panose="020B0004020202020204" pitchFamily="34" charset="0"/>
            </a:endParaRPr>
          </a:p>
          <a:p>
            <a:pPr algn="l">
              <a:buNone/>
            </a:pPr>
            <a:r>
              <a:rPr lang="cs-CZ" sz="1800" b="0" i="0" dirty="0">
                <a:solidFill>
                  <a:srgbClr val="FFFFFF"/>
                </a:solidFill>
                <a:effectLst/>
                <a:latin typeface="Consolas" panose="020B0609020204030204" pitchFamily="49" charset="0"/>
              </a:rPr>
              <a:t>Předmět: EU integrace</a:t>
            </a:r>
            <a:endParaRPr lang="cs-CZ" sz="1800" b="0" i="0" dirty="0">
              <a:solidFill>
                <a:srgbClr val="FFFFFF"/>
              </a:solidFill>
              <a:effectLst/>
              <a:latin typeface="Aptos" panose="020B0004020202020204" pitchFamily="34" charset="0"/>
            </a:endParaRPr>
          </a:p>
          <a:p>
            <a:pPr algn="l">
              <a:buNone/>
            </a:pPr>
            <a:r>
              <a:rPr lang="cs-CZ" sz="1800" b="0" i="0" dirty="0">
                <a:solidFill>
                  <a:srgbClr val="FFFFFF"/>
                </a:solidFill>
                <a:effectLst/>
                <a:latin typeface="Consolas" panose="020B0609020204030204" pitchFamily="49" charset="0"/>
              </a:rPr>
              <a:t>Název díla: Vývoj pozice ČR k Fit For 55</a:t>
            </a:r>
            <a:endParaRPr lang="cs-CZ" sz="1800" b="0" i="0" dirty="0">
              <a:solidFill>
                <a:srgbClr val="FFFFFF"/>
              </a:solidFill>
              <a:effectLst/>
              <a:latin typeface="Aptos" panose="020B0004020202020204" pitchFamily="34" charset="0"/>
            </a:endParaRPr>
          </a:p>
          <a:p>
            <a:pPr algn="l">
              <a:buNone/>
            </a:pPr>
            <a:r>
              <a:rPr lang="cs-CZ" sz="1800" b="0" i="0" dirty="0">
                <a:solidFill>
                  <a:srgbClr val="FFFFFF"/>
                </a:solidFill>
                <a:effectLst/>
                <a:latin typeface="Consolas" panose="020B0609020204030204" pitchFamily="49" charset="0"/>
              </a:rPr>
              <a:t>Specifikace Vašich požadavků: bez úvodu, závěru apod. čistě deskriptivní text - vývoj pozice CR k Fit For 55, na </a:t>
            </a:r>
            <a:r>
              <a:rPr lang="cs-CZ" sz="1800" b="0" i="0" dirty="0" err="1">
                <a:solidFill>
                  <a:srgbClr val="FFFFFF"/>
                </a:solidFill>
                <a:effectLst/>
                <a:latin typeface="Consolas" panose="020B0609020204030204" pitchFamily="49" charset="0"/>
              </a:rPr>
              <a:t>domaci</a:t>
            </a:r>
            <a:r>
              <a:rPr lang="cs-CZ" sz="1800" b="0" i="0" dirty="0">
                <a:solidFill>
                  <a:srgbClr val="FFFFFF"/>
                </a:solidFill>
                <a:effectLst/>
                <a:latin typeface="Consolas" panose="020B0609020204030204" pitchFamily="49" charset="0"/>
              </a:rPr>
              <a:t> </a:t>
            </a:r>
            <a:r>
              <a:rPr lang="cs-CZ" sz="1800" b="0" i="0" dirty="0" err="1">
                <a:solidFill>
                  <a:srgbClr val="FFFFFF"/>
                </a:solidFill>
                <a:effectLst/>
                <a:latin typeface="Consolas" panose="020B0609020204030204" pitchFamily="49" charset="0"/>
              </a:rPr>
              <a:t>urovni</a:t>
            </a:r>
            <a:r>
              <a:rPr lang="cs-CZ" sz="1800" b="0" i="0" dirty="0">
                <a:solidFill>
                  <a:srgbClr val="FFFFFF"/>
                </a:solidFill>
                <a:effectLst/>
                <a:latin typeface="Consolas" panose="020B0609020204030204" pitchFamily="49" charset="0"/>
              </a:rPr>
              <a:t>, jednaní v EU, </a:t>
            </a:r>
            <a:r>
              <a:rPr lang="cs-CZ" sz="1800" b="0" i="0" dirty="0" err="1">
                <a:solidFill>
                  <a:srgbClr val="FFFFFF"/>
                </a:solidFill>
                <a:effectLst/>
                <a:latin typeface="Consolas" panose="020B0609020204030204" pitchFamily="49" charset="0"/>
              </a:rPr>
              <a:t>zavadeni</a:t>
            </a:r>
            <a:r>
              <a:rPr lang="cs-CZ" sz="1800" b="0" i="0" dirty="0">
                <a:solidFill>
                  <a:srgbClr val="FFFFFF"/>
                </a:solidFill>
                <a:effectLst/>
                <a:latin typeface="Consolas" panose="020B0609020204030204" pitchFamily="49" charset="0"/>
              </a:rPr>
              <a:t> do </a:t>
            </a:r>
            <a:r>
              <a:rPr lang="cs-CZ" sz="1800" b="0" i="0" dirty="0" err="1">
                <a:solidFill>
                  <a:srgbClr val="FFFFFF"/>
                </a:solidFill>
                <a:effectLst/>
                <a:latin typeface="Consolas" panose="020B0609020204030204" pitchFamily="49" charset="0"/>
              </a:rPr>
              <a:t>zakona</a:t>
            </a:r>
            <a:r>
              <a:rPr lang="cs-CZ" sz="1800" b="0" i="0" dirty="0">
                <a:solidFill>
                  <a:srgbClr val="FFFFFF"/>
                </a:solidFill>
                <a:effectLst/>
                <a:latin typeface="Consolas" panose="020B0609020204030204" pitchFamily="49" charset="0"/>
              </a:rPr>
              <a:t> CR</a:t>
            </a:r>
            <a:endParaRPr lang="cs-CZ" sz="1800" b="0" i="0" dirty="0">
              <a:solidFill>
                <a:srgbClr val="FFFFFF"/>
              </a:solidFill>
              <a:effectLst/>
              <a:latin typeface="Aptos" panose="020B0004020202020204" pitchFamily="34" charset="0"/>
            </a:endParaRPr>
          </a:p>
          <a:p>
            <a:pPr algn="l">
              <a:buNone/>
            </a:pPr>
            <a:r>
              <a:rPr lang="cs-CZ" sz="1800" b="0" i="0" dirty="0">
                <a:solidFill>
                  <a:srgbClr val="FFFFFF"/>
                </a:solidFill>
                <a:effectLst/>
                <a:latin typeface="Consolas" panose="020B0609020204030204" pitchFamily="49" charset="0"/>
              </a:rPr>
              <a:t>Počet stran: 10</a:t>
            </a:r>
            <a:endParaRPr lang="cs-CZ" sz="1800" b="0" i="0" dirty="0">
              <a:solidFill>
                <a:srgbClr val="FFFFFF"/>
              </a:solidFill>
              <a:effectLst/>
              <a:latin typeface="Aptos" panose="020B0004020202020204" pitchFamily="34" charset="0"/>
            </a:endParaRPr>
          </a:p>
        </p:txBody>
      </p:sp>
    </p:spTree>
    <p:extLst>
      <p:ext uri="{BB962C8B-B14F-4D97-AF65-F5344CB8AC3E}">
        <p14:creationId xmlns:p14="http://schemas.microsoft.com/office/powerpoint/2010/main" val="1409753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E7579-6094-B08C-9999-3294E539BD3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1DF288A-0C4C-FF8E-546B-4AA975262601}"/>
              </a:ext>
            </a:extLst>
          </p:cNvPr>
          <p:cNvSpPr>
            <a:spLocks noGrp="1"/>
          </p:cNvSpPr>
          <p:nvPr>
            <p:ph type="title"/>
          </p:nvPr>
        </p:nvSpPr>
        <p:spPr/>
        <p:txBody>
          <a:bodyPr>
            <a:normAutofit/>
          </a:bodyPr>
          <a:lstStyle/>
          <a:p>
            <a:r>
              <a:rPr lang="cs-CZ" sz="4000" b="1" i="0" dirty="0">
                <a:latin typeface="Calibri" panose="020F0502020204030204" pitchFamily="34" charset="0"/>
                <a:cs typeface="Calibri" panose="020F0502020204030204" pitchFamily="34" charset="0"/>
              </a:rPr>
              <a:t>Akademie budoucnosti</a:t>
            </a:r>
          </a:p>
        </p:txBody>
      </p:sp>
      <p:sp>
        <p:nvSpPr>
          <p:cNvPr id="4" name="TextovéPole 3">
            <a:extLst>
              <a:ext uri="{FF2B5EF4-FFF2-40B4-BE49-F238E27FC236}">
                <a16:creationId xmlns:a16="http://schemas.microsoft.com/office/drawing/2014/main" id="{90486FE6-56E3-3E04-6440-61841164B775}"/>
              </a:ext>
            </a:extLst>
          </p:cNvPr>
          <p:cNvSpPr txBox="1"/>
          <p:nvPr/>
        </p:nvSpPr>
        <p:spPr>
          <a:xfrm>
            <a:off x="1143000" y="1915557"/>
            <a:ext cx="10278374" cy="5047536"/>
          </a:xfrm>
          <a:prstGeom prst="rect">
            <a:avLst/>
          </a:prstGeom>
          <a:noFill/>
        </p:spPr>
        <p:txBody>
          <a:bodyPr wrap="square">
            <a:spAutoFit/>
          </a:bodyPr>
          <a:lstStyle/>
          <a:p>
            <a:r>
              <a:rPr lang="cs-CZ" sz="1400" b="1" dirty="0"/>
              <a:t>Podprogramy, kde je možné pro r. 2026 žádat: </a:t>
            </a:r>
            <a:endParaRPr lang="cs-CZ" sz="1400" dirty="0"/>
          </a:p>
          <a:p>
            <a:r>
              <a:rPr lang="cs-CZ" sz="1400" b="1" dirty="0"/>
              <a:t>Podprogram A (Podpora stáží vědeckých pracovníků na počátku samostatné vědecké kariéry)</a:t>
            </a:r>
            <a:r>
              <a:rPr lang="cs-CZ" sz="1400" dirty="0"/>
              <a:t>, jehož cílem je podpora střednědobých stáží na špičkových zahraničních vědeckých pracovištích v oboru pro nejtalentovanější vědecké pracovníky na počátku samostatné vědecké kariéry s cílem je seznámit s nejnovějšími trendy ve výzkumu, získání know-how v oborech, které jsou v AV ČR nedostatečně rozvinuté, přenos know-how na pracoviště AV ČR a navázání trvalejších vědeckých kontaktů. Uznatelnými náklady jsou cestovní náklady zaměstnance do 8 let po obdržení titulu Ph.D. na stáž v délce do 180 dní uskutečněnou na zahraničním výzkumném pracovišti. Výše dotace na jednu stáž činí nejvýše 300 000 Kč. </a:t>
            </a:r>
          </a:p>
          <a:p>
            <a:r>
              <a:rPr lang="cs-CZ" sz="1400" b="1" dirty="0"/>
              <a:t> </a:t>
            </a:r>
            <a:endParaRPr lang="cs-CZ" sz="1400" dirty="0"/>
          </a:p>
          <a:p>
            <a:r>
              <a:rPr lang="cs-CZ" sz="1400" b="1" dirty="0"/>
              <a:t>Podprogram B (Podpora stáží pro vědecké pracovníky)</a:t>
            </a:r>
            <a:r>
              <a:rPr lang="cs-CZ" sz="1400" dirty="0"/>
              <a:t>, jehož cílem je podpora krátkodobých a střednědobých stáží na špičkových zahraničních pracovištích v oboru pro nejtalentovanější vědecké pracovníky s cílem posílit know-how v oborech, které již mají v AV ČR potenciál k dalšímu rozvoji, navázání konkrétních spoluprací, dlouhodobých vědeckých a institucionálních partnerství a příprava společných mezinárodních projektů. Uznatelnými náklady jsou cestovní náklady zaměstnance 9 nebo více let po obdržení Ph.D. na stáž v délce do 180 dní uskutečněnou na zahraničním výzkumném pracovišti. Výše dotace na jednu stáž činí nejvýše 300 000 Kč.</a:t>
            </a:r>
          </a:p>
          <a:p>
            <a:r>
              <a:rPr lang="cs-CZ" sz="1400" dirty="0"/>
              <a:t> </a:t>
            </a:r>
          </a:p>
          <a:p>
            <a:r>
              <a:rPr lang="cs-CZ" sz="1400" dirty="0"/>
              <a:t> </a:t>
            </a:r>
            <a:r>
              <a:rPr lang="cs-CZ" sz="1400" b="1" dirty="0"/>
              <a:t>Podprogram C (Podpora šíření dobré praxe v institucionální podpoře excelence)</a:t>
            </a:r>
            <a:r>
              <a:rPr lang="cs-CZ" sz="1400" dirty="0"/>
              <a:t>, jehož cílem je podpora přenosu know-how spojeného se schopností uspět v nejkompetitivnějších soutěžích o mezinárodní vědecké granty (např. granty ERC) a transferem tohoto know-how ze špičkových zahraničních institucí na pracoviště AV ČR. Uznatelnými náklady jsou cestovní náklady zaměstnance na stáž v délce do 30 dnů v případě vědeckého pracovníka a v délce do 7 dní v případě projektového pracovníka či pracovníka vědeckého managementu, přičemž výše dotace na jednu stáž činí nejvýše 50 000 Kč. </a:t>
            </a:r>
          </a:p>
          <a:p>
            <a:r>
              <a:rPr lang="cs-CZ" sz="1400" b="1" dirty="0"/>
              <a:t> </a:t>
            </a:r>
            <a:endParaRPr lang="cs-CZ" sz="1400" dirty="0"/>
          </a:p>
          <a:p>
            <a:r>
              <a:rPr lang="cs-CZ" sz="1400" b="1" dirty="0"/>
              <a:t>Podprogram E (Podpora návratů vědeckých pracovníků z kariérní přestávky), </a:t>
            </a:r>
            <a:r>
              <a:rPr lang="cs-CZ" sz="1400" dirty="0"/>
              <a:t>jehož cílem je umožnit hladké začlenění vědeckých pracovníků zpět do výzkumu a působit tak jako prevence ztráty lidského kapitálu. Uznatelnými náklady jsou osobní náklady zaměstnance, který kdykoli v období od 1. ledna 2020 přerušil svou dosavadní vědecko-výzkumnou činnost z důvodu mateřské, otcovské či rodičovské dovolené nebo péče o dítě mladší než 15 let či péče o osobu, která se podle zákona o sociálních službách považuje za osobu závislou na pomoci jiné fyzické osoby. Výše dotace na jednoho zaměstnance činí nejvýše 500 000 Kč na kalendářní rok při úvazku 0,6 nebo poměrně méně při nižším úvazku.</a:t>
            </a:r>
          </a:p>
        </p:txBody>
      </p:sp>
    </p:spTree>
    <p:extLst>
      <p:ext uri="{BB962C8B-B14F-4D97-AF65-F5344CB8AC3E}">
        <p14:creationId xmlns:p14="http://schemas.microsoft.com/office/powerpoint/2010/main" val="3302998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97A6F5-0EB4-4C36-1431-C4FF0C382595}"/>
              </a:ext>
            </a:extLst>
          </p:cNvPr>
          <p:cNvSpPr>
            <a:spLocks noGrp="1"/>
          </p:cNvSpPr>
          <p:nvPr>
            <p:ph type="title"/>
          </p:nvPr>
        </p:nvSpPr>
        <p:spPr/>
        <p:txBody>
          <a:bodyPr>
            <a:normAutofit/>
          </a:bodyPr>
          <a:lstStyle/>
          <a:p>
            <a:r>
              <a:rPr lang="cs-CZ" sz="4000" b="1" i="0" dirty="0">
                <a:latin typeface="Calibri" panose="020F0502020204030204" pitchFamily="34" charset="0"/>
                <a:cs typeface="Calibri" panose="020F0502020204030204" pitchFamily="34" charset="0"/>
              </a:rPr>
              <a:t>Na rok 2026 jsou plánované dvě výzvy na podporu aktivit z hr </a:t>
            </a:r>
            <a:r>
              <a:rPr lang="cs-CZ" sz="4000" b="1" i="0" dirty="0" err="1">
                <a:latin typeface="Calibri" panose="020F0502020204030204" pitchFamily="34" charset="0"/>
                <a:cs typeface="Calibri" panose="020F0502020204030204" pitchFamily="34" charset="0"/>
              </a:rPr>
              <a:t>award</a:t>
            </a:r>
            <a:endParaRPr lang="cs-CZ" sz="4000" b="1" i="0" dirty="0">
              <a:latin typeface="Calibri" panose="020F0502020204030204" pitchFamily="34" charset="0"/>
              <a:cs typeface="Calibri" panose="020F0502020204030204" pitchFamily="34" charset="0"/>
            </a:endParaRPr>
          </a:p>
        </p:txBody>
      </p:sp>
      <p:sp>
        <p:nvSpPr>
          <p:cNvPr id="3" name="Zástupný obsah 2">
            <a:extLst>
              <a:ext uri="{FF2B5EF4-FFF2-40B4-BE49-F238E27FC236}">
                <a16:creationId xmlns:a16="http://schemas.microsoft.com/office/drawing/2014/main" id="{25632FE3-69F2-4BE5-5A41-0ED2F82464FA}"/>
              </a:ext>
            </a:extLst>
          </p:cNvPr>
          <p:cNvSpPr>
            <a:spLocks noGrp="1"/>
          </p:cNvSpPr>
          <p:nvPr>
            <p:ph idx="1"/>
          </p:nvPr>
        </p:nvSpPr>
        <p:spPr>
          <a:xfrm>
            <a:off x="1143000" y="1820173"/>
            <a:ext cx="10249250" cy="4723239"/>
          </a:xfrm>
        </p:spPr>
        <p:txBody>
          <a:bodyPr>
            <a:noAutofit/>
          </a:bodyPr>
          <a:lstStyle/>
          <a:p>
            <a:r>
              <a:rPr lang="cs-CZ" b="1" dirty="0">
                <a:latin typeface="Calibri" panose="020F0502020204030204" pitchFamily="34" charset="0"/>
                <a:ea typeface="Calibri" panose="020F0502020204030204" pitchFamily="34" charset="0"/>
                <a:cs typeface="Calibri" panose="020F0502020204030204" pitchFamily="34" charset="0"/>
              </a:rPr>
              <a:t>Program Excelence (MŠMT)</a:t>
            </a:r>
            <a:endParaRPr lang="cs-CZ" dirty="0">
              <a:latin typeface="Calibri" panose="020F0502020204030204" pitchFamily="34" charset="0"/>
              <a:ea typeface="Calibri" panose="020F0502020204030204" pitchFamily="34" charset="0"/>
              <a:cs typeface="Calibri" panose="020F0502020204030204" pitchFamily="34" charset="0"/>
            </a:endParaRPr>
          </a:p>
          <a:p>
            <a:r>
              <a:rPr lang="cs-CZ" dirty="0">
                <a:latin typeface="Calibri" panose="020F0502020204030204" pitchFamily="34" charset="0"/>
                <a:ea typeface="Calibri" panose="020F0502020204030204" pitchFamily="34" charset="0"/>
                <a:cs typeface="Calibri" panose="020F0502020204030204" pitchFamily="34" charset="0"/>
              </a:rPr>
              <a:t>Účelem programu EXCELENCE je podpora a rozvoj institucionálního zázemí výzkumné organizace, které povedou k dalšímu rozvoji excelence na půdě ČR, ale i na mezinárodní úrovni. Program je určen pro všechny výzkumné organizace, které již v minulosti prokázaly, že disponují excelentními výzkumnými týmy schopnými aktivně se zapojit do projektů excelentního výzkumu, vývoje a inovací.</a:t>
            </a:r>
          </a:p>
          <a:p>
            <a:r>
              <a:rPr lang="cs-CZ" dirty="0">
                <a:latin typeface="Calibri" panose="020F0502020204030204" pitchFamily="34" charset="0"/>
                <a:ea typeface="Calibri" panose="020F0502020204030204" pitchFamily="34" charset="0"/>
                <a:cs typeface="Calibri" panose="020F0502020204030204" pitchFamily="34" charset="0"/>
              </a:rPr>
              <a:t>Podpora se zaměří především na rozvoj administrativního a strategického zázemí organizací tak, aby se excelentní výzkumné týmy mohly dlouhodobě rozvíjet a udržet si svou konkurenceschopnost jak na národní, tak i na mezinárodní úrovni. Vyhlášení veřejné soutěže je plánováno na </a:t>
            </a:r>
            <a:r>
              <a:rPr lang="cs-CZ" b="1" dirty="0">
                <a:latin typeface="Calibri" panose="020F0502020204030204" pitchFamily="34" charset="0"/>
                <a:ea typeface="Calibri" panose="020F0502020204030204" pitchFamily="34" charset="0"/>
                <a:cs typeface="Calibri" panose="020F0502020204030204" pitchFamily="34" charset="0"/>
              </a:rPr>
              <a:t>březen 2026. </a:t>
            </a:r>
          </a:p>
          <a:p>
            <a:endParaRPr lang="cs-CZ"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49883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18AA7-5068-3786-7F8A-6EA92A8CCA3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08E275C-23A3-50CF-8437-5706101CD3CE}"/>
              </a:ext>
            </a:extLst>
          </p:cNvPr>
          <p:cNvSpPr>
            <a:spLocks noGrp="1"/>
          </p:cNvSpPr>
          <p:nvPr>
            <p:ph type="title"/>
          </p:nvPr>
        </p:nvSpPr>
        <p:spPr/>
        <p:txBody>
          <a:bodyPr>
            <a:normAutofit/>
          </a:bodyPr>
          <a:lstStyle/>
          <a:p>
            <a:r>
              <a:rPr lang="cs-CZ" sz="4000" b="1" i="0" dirty="0">
                <a:latin typeface="Calibri" panose="020F0502020204030204" pitchFamily="34" charset="0"/>
                <a:cs typeface="Calibri" panose="020F0502020204030204" pitchFamily="34" charset="0"/>
              </a:rPr>
              <a:t>Na rok 2026 jsou plánované dvě výzvy na podporu aktivit z hr </a:t>
            </a:r>
            <a:r>
              <a:rPr lang="cs-CZ" sz="4000" b="1" i="0" dirty="0" err="1">
                <a:latin typeface="Calibri" panose="020F0502020204030204" pitchFamily="34" charset="0"/>
                <a:cs typeface="Calibri" panose="020F0502020204030204" pitchFamily="34" charset="0"/>
              </a:rPr>
              <a:t>award</a:t>
            </a:r>
            <a:endParaRPr lang="cs-CZ" sz="4000" b="1" i="0" dirty="0">
              <a:latin typeface="Calibri" panose="020F0502020204030204" pitchFamily="34" charset="0"/>
              <a:cs typeface="Calibri" panose="020F0502020204030204" pitchFamily="34" charset="0"/>
            </a:endParaRPr>
          </a:p>
        </p:txBody>
      </p:sp>
      <p:sp>
        <p:nvSpPr>
          <p:cNvPr id="3" name="Zástupný obsah 2">
            <a:extLst>
              <a:ext uri="{FF2B5EF4-FFF2-40B4-BE49-F238E27FC236}">
                <a16:creationId xmlns:a16="http://schemas.microsoft.com/office/drawing/2014/main" id="{DB71C94E-C96E-8471-EE45-04F194B1CA95}"/>
              </a:ext>
            </a:extLst>
          </p:cNvPr>
          <p:cNvSpPr>
            <a:spLocks noGrp="1"/>
          </p:cNvSpPr>
          <p:nvPr>
            <p:ph idx="1"/>
          </p:nvPr>
        </p:nvSpPr>
        <p:spPr>
          <a:xfrm>
            <a:off x="1143000" y="1820173"/>
            <a:ext cx="10249250" cy="4723239"/>
          </a:xfrm>
        </p:spPr>
        <p:txBody>
          <a:bodyPr>
            <a:noAutofit/>
          </a:bodyPr>
          <a:lstStyle/>
          <a:p>
            <a:r>
              <a:rPr lang="cs-CZ" b="1" dirty="0">
                <a:latin typeface="Calibri" panose="020F0502020204030204" pitchFamily="34" charset="0"/>
                <a:ea typeface="Calibri" panose="020F0502020204030204" pitchFamily="34" charset="0"/>
                <a:cs typeface="Calibri" panose="020F0502020204030204" pitchFamily="34" charset="0"/>
              </a:rPr>
              <a:t>OP JAK Open Science III</a:t>
            </a:r>
            <a:endParaRPr lang="cs-CZ" dirty="0">
              <a:latin typeface="Calibri" panose="020F0502020204030204" pitchFamily="34" charset="0"/>
              <a:ea typeface="Calibri" panose="020F0502020204030204" pitchFamily="34" charset="0"/>
              <a:cs typeface="Calibri" panose="020F0502020204030204" pitchFamily="34" charset="0"/>
            </a:endParaRPr>
          </a:p>
          <a:p>
            <a:r>
              <a:rPr lang="cs-CZ" dirty="0">
                <a:latin typeface="Calibri" panose="020F0502020204030204" pitchFamily="34" charset="0"/>
                <a:ea typeface="Calibri" panose="020F0502020204030204" pitchFamily="34" charset="0"/>
                <a:cs typeface="Calibri" panose="020F0502020204030204" pitchFamily="34" charset="0"/>
              </a:rPr>
              <a:t>Podpora implementace principů otevřené vědy, konkrétně se zaměřením na zavádění principů FAIR do práce s výzkumnými daty.  Mj. podpora lidských zdrojů pro open science (data steward), nastavení institucionální podpory pro FAIR data.</a:t>
            </a:r>
          </a:p>
          <a:p>
            <a:r>
              <a:rPr lang="cs-CZ" dirty="0">
                <a:latin typeface="Calibri" panose="020F0502020204030204" pitchFamily="34" charset="0"/>
                <a:ea typeface="Calibri" panose="020F0502020204030204" pitchFamily="34" charset="0"/>
                <a:cs typeface="Calibri" panose="020F0502020204030204" pitchFamily="34" charset="0"/>
              </a:rPr>
              <a:t>Plánované vyhlášení výzvy: </a:t>
            </a:r>
            <a:r>
              <a:rPr lang="cs-CZ" b="1" dirty="0">
                <a:latin typeface="Calibri" panose="020F0502020204030204" pitchFamily="34" charset="0"/>
                <a:ea typeface="Calibri" panose="020F0502020204030204" pitchFamily="34" charset="0"/>
                <a:cs typeface="Calibri" panose="020F0502020204030204" pitchFamily="34" charset="0"/>
              </a:rPr>
              <a:t>březen/duben 2026</a:t>
            </a:r>
          </a:p>
          <a:p>
            <a:endParaRPr lang="cs-CZ"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79771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F8195-485A-D756-C64D-0448CC875B4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E733334-4171-78B5-29D4-E086B76EAB16}"/>
              </a:ext>
            </a:extLst>
          </p:cNvPr>
          <p:cNvSpPr>
            <a:spLocks noGrp="1"/>
          </p:cNvSpPr>
          <p:nvPr>
            <p:ph type="title"/>
          </p:nvPr>
        </p:nvSpPr>
        <p:spPr/>
        <p:txBody>
          <a:bodyPr>
            <a:normAutofit/>
          </a:bodyPr>
          <a:lstStyle/>
          <a:p>
            <a:r>
              <a:rPr lang="cs-CZ" sz="4000" b="1" i="0" dirty="0">
                <a:latin typeface="Calibri" panose="020F0502020204030204" pitchFamily="34" charset="0"/>
                <a:cs typeface="Calibri" panose="020F0502020204030204" pitchFamily="34" charset="0"/>
              </a:rPr>
              <a:t>Dotazník další vzdělávání</a:t>
            </a:r>
          </a:p>
        </p:txBody>
      </p:sp>
      <p:sp>
        <p:nvSpPr>
          <p:cNvPr id="4" name="TextovéPole 3">
            <a:extLst>
              <a:ext uri="{FF2B5EF4-FFF2-40B4-BE49-F238E27FC236}">
                <a16:creationId xmlns:a16="http://schemas.microsoft.com/office/drawing/2014/main" id="{430E48B0-EC51-5815-49F3-B681AEE7AA2A}"/>
              </a:ext>
            </a:extLst>
          </p:cNvPr>
          <p:cNvSpPr txBox="1"/>
          <p:nvPr/>
        </p:nvSpPr>
        <p:spPr>
          <a:xfrm>
            <a:off x="1143000" y="1820173"/>
            <a:ext cx="9734909" cy="3946337"/>
          </a:xfrm>
          <a:prstGeom prst="rect">
            <a:avLst/>
          </a:prstGeom>
          <a:noFill/>
        </p:spPr>
        <p:txBody>
          <a:bodyPr wrap="square">
            <a:spAutoFit/>
          </a:bodyPr>
          <a:lstStyle/>
          <a:p>
            <a:pPr algn="just">
              <a:lnSpc>
                <a:spcPct val="107000"/>
              </a:lnSpc>
              <a:spcAft>
                <a:spcPts val="800"/>
              </a:spcAft>
              <a:buNone/>
            </a:pPr>
            <a:r>
              <a:rPr lang="cs-CZ" sz="1800" kern="100" dirty="0">
                <a:effectLst/>
                <a:latin typeface="Aptos" panose="020B0004020202020204" pitchFamily="34" charset="0"/>
                <a:ea typeface="Aptos" panose="020B0004020202020204" pitchFamily="34" charset="0"/>
                <a:cs typeface="Times New Roman" panose="02020603050405020304" pitchFamily="18" charset="0"/>
              </a:rPr>
              <a:t>Dotazníkové šetření, které zjišťovalo zájem pracovníků BFÚ o další vzdělávání v roce 2026, probíhalo </a:t>
            </a:r>
            <a:r>
              <a:rPr lang="cs-CZ" sz="1800" b="1" kern="100" dirty="0">
                <a:effectLst/>
                <a:latin typeface="Aptos" panose="020B0004020202020204" pitchFamily="34" charset="0"/>
                <a:ea typeface="Aptos" panose="020B0004020202020204" pitchFamily="34" charset="0"/>
                <a:cs typeface="Times New Roman" panose="02020603050405020304" pitchFamily="18" charset="0"/>
              </a:rPr>
              <a:t>v listopadu a prosinci 2025. </a:t>
            </a:r>
            <a:r>
              <a:rPr lang="cs-CZ" sz="1800" kern="100" dirty="0">
                <a:effectLst/>
                <a:latin typeface="Aptos" panose="020B0004020202020204" pitchFamily="34" charset="0"/>
                <a:ea typeface="Aptos" panose="020B0004020202020204" pitchFamily="34" charset="0"/>
                <a:cs typeface="Times New Roman" panose="02020603050405020304" pitchFamily="18" charset="0"/>
              </a:rPr>
              <a:t>Celkem </a:t>
            </a:r>
            <a:r>
              <a:rPr lang="cs-CZ" sz="1800" b="1" kern="100" dirty="0">
                <a:effectLst/>
                <a:latin typeface="Aptos" panose="020B0004020202020204" pitchFamily="34" charset="0"/>
                <a:ea typeface="Aptos" panose="020B0004020202020204" pitchFamily="34" charset="0"/>
                <a:cs typeface="Times New Roman" panose="02020603050405020304" pitchFamily="18" charset="0"/>
              </a:rPr>
              <a:t>51 zaměstnanců</a:t>
            </a:r>
            <a:r>
              <a:rPr lang="cs-CZ" sz="1800" kern="100" dirty="0">
                <a:effectLst/>
                <a:latin typeface="Aptos" panose="020B0004020202020204" pitchFamily="34" charset="0"/>
                <a:ea typeface="Aptos" panose="020B0004020202020204" pitchFamily="34" charset="0"/>
                <a:cs typeface="Times New Roman" panose="02020603050405020304" pitchFamily="18" charset="0"/>
              </a:rPr>
              <a:t> vyjádřilo své vzdělávací preference. Cílem šetření bylo zjistit, o jaké typy kurzů je mezi zaměstnanci zájem a jaké oblasti rozvoje by pro zaměstnance byly nejpřínosnější. </a:t>
            </a:r>
            <a:endParaRPr lang="cs-CZ" sz="16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buNone/>
            </a:pPr>
            <a:r>
              <a:rPr lang="cs-CZ" sz="1800" kern="100" dirty="0">
                <a:effectLst/>
                <a:latin typeface="Aptos" panose="020B0004020202020204" pitchFamily="34" charset="0"/>
                <a:ea typeface="Aptos" panose="020B0004020202020204" pitchFamily="34" charset="0"/>
                <a:cs typeface="Times New Roman" panose="02020603050405020304" pitchFamily="18" charset="0"/>
              </a:rPr>
              <a:t>U každé nabídky typů vzdělávání mohli zaměstnanci označit až tři možnosti, které je nejvíce zajímají. </a:t>
            </a:r>
            <a:endParaRPr lang="cs-CZ" sz="16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buNone/>
            </a:pPr>
            <a:r>
              <a:rPr lang="cs-CZ" sz="1800" b="1" kern="100" dirty="0">
                <a:effectLst/>
                <a:latin typeface="Aptos" panose="020B0004020202020204" pitchFamily="34" charset="0"/>
                <a:ea typeface="Aptos" panose="020B0004020202020204" pitchFamily="34" charset="0"/>
                <a:cs typeface="Times New Roman" panose="02020603050405020304" pitchFamily="18" charset="0"/>
              </a:rPr>
              <a:t>Největší zájem byl projeven o kurzy: </a:t>
            </a:r>
            <a:endParaRPr lang="cs-CZ"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cs-CZ" sz="1800" b="1" kern="100" dirty="0">
                <a:effectLst/>
                <a:latin typeface="Aptos" panose="020B0004020202020204" pitchFamily="34" charset="0"/>
                <a:ea typeface="Aptos" panose="020B0004020202020204" pitchFamily="34" charset="0"/>
                <a:cs typeface="Times New Roman" panose="02020603050405020304" pitchFamily="18" charset="0"/>
              </a:rPr>
              <a:t>Jak podat a řešit úspěšný projekt</a:t>
            </a:r>
            <a:endParaRPr lang="cs-CZ"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cs-CZ" sz="1800" b="1" kern="100" dirty="0">
                <a:effectLst/>
                <a:latin typeface="Aptos" panose="020B0004020202020204" pitchFamily="34" charset="0"/>
                <a:ea typeface="Aptos" panose="020B0004020202020204" pitchFamily="34" charset="0"/>
                <a:cs typeface="Times New Roman" panose="02020603050405020304" pitchFamily="18" charset="0"/>
              </a:rPr>
              <a:t>Využití AI ve vědě</a:t>
            </a:r>
            <a:endParaRPr lang="cs-CZ"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cs-CZ" sz="1800" b="1" kern="100" dirty="0">
                <a:effectLst/>
                <a:latin typeface="Aptos" panose="020B0004020202020204" pitchFamily="34" charset="0"/>
                <a:ea typeface="Aptos" panose="020B0004020202020204" pitchFamily="34" charset="0"/>
                <a:cs typeface="Times New Roman" panose="02020603050405020304" pitchFamily="18" charset="0"/>
              </a:rPr>
              <a:t>Chat GPT a další nástroje</a:t>
            </a:r>
            <a:endParaRPr lang="cs-CZ"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cs-CZ" sz="1800" b="1" kern="100" dirty="0">
                <a:effectLst/>
                <a:latin typeface="Aptos" panose="020B0004020202020204" pitchFamily="34" charset="0"/>
                <a:ea typeface="Aptos" panose="020B0004020202020204" pitchFamily="34" charset="0"/>
                <a:cs typeface="Times New Roman" panose="02020603050405020304" pitchFamily="18" charset="0"/>
              </a:rPr>
              <a:t>Komunikace vědy a popularizace</a:t>
            </a:r>
            <a:endParaRPr lang="cs-CZ"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cs-CZ" sz="1800" b="1" kern="100" dirty="0">
                <a:effectLst/>
                <a:latin typeface="Aptos" panose="020B0004020202020204" pitchFamily="34" charset="0"/>
                <a:ea typeface="Aptos" panose="020B0004020202020204" pitchFamily="34" charset="0"/>
                <a:cs typeface="Times New Roman" panose="02020603050405020304" pitchFamily="18" charset="0"/>
              </a:rPr>
              <a:t>Grafické editory</a:t>
            </a:r>
            <a:endParaRPr lang="cs-CZ"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75894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64A1C0A-2095-ACB6-C2B9-8833C2A2AFE2}"/>
            </a:ext>
          </a:extLst>
        </p:cNvPr>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id="{2B78D151-52A1-46B3-8374-570DA802E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3">
            <a:extLst>
              <a:ext uri="{FF2B5EF4-FFF2-40B4-BE49-F238E27FC236}">
                <a16:creationId xmlns:a16="http://schemas.microsoft.com/office/drawing/2014/main" id="{38572CB4-198F-40EB-A56D-65D841A383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478" y="-11084"/>
            <a:ext cx="7384765" cy="6895884"/>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121508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215089 w 6125882"/>
              <a:gd name="connsiteY4" fmla="*/ 0 h 6857998"/>
              <a:gd name="connsiteX0" fmla="*/ 1222204 w 6132997"/>
              <a:gd name="connsiteY0" fmla="*/ 0 h 6881904"/>
              <a:gd name="connsiteX1" fmla="*/ 6132997 w 6132997"/>
              <a:gd name="connsiteY1" fmla="*/ 0 h 6881904"/>
              <a:gd name="connsiteX2" fmla="*/ 6132997 w 6132997"/>
              <a:gd name="connsiteY2" fmla="*/ 6857998 h 6881904"/>
              <a:gd name="connsiteX3" fmla="*/ 0 w 6132997"/>
              <a:gd name="connsiteY3" fmla="*/ 6881904 h 6881904"/>
              <a:gd name="connsiteX4" fmla="*/ 1222204 w 6132997"/>
              <a:gd name="connsiteY4" fmla="*/ 0 h 6881904"/>
              <a:gd name="connsiteX0" fmla="*/ 1348644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348644 w 6132997"/>
              <a:gd name="connsiteY4" fmla="*/ 0 h 6893857"/>
              <a:gd name="connsiteX0" fmla="*/ 1457021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457021 w 6132997"/>
              <a:gd name="connsiteY4" fmla="*/ 0 h 6893857"/>
              <a:gd name="connsiteX0" fmla="*/ 1754909 w 6430885"/>
              <a:gd name="connsiteY0" fmla="*/ 0 h 6869951"/>
              <a:gd name="connsiteX1" fmla="*/ 6430885 w 6430885"/>
              <a:gd name="connsiteY1" fmla="*/ 11953 h 6869951"/>
              <a:gd name="connsiteX2" fmla="*/ 6430885 w 6430885"/>
              <a:gd name="connsiteY2" fmla="*/ 6869951 h 6869951"/>
              <a:gd name="connsiteX3" fmla="*/ 0 w 6430885"/>
              <a:gd name="connsiteY3" fmla="*/ 6869951 h 6869951"/>
              <a:gd name="connsiteX4" fmla="*/ 1754909 w 6430885"/>
              <a:gd name="connsiteY4" fmla="*/ 0 h 6869951"/>
              <a:gd name="connsiteX0" fmla="*/ 2023235 w 6699211"/>
              <a:gd name="connsiteY0" fmla="*/ 0 h 6869951"/>
              <a:gd name="connsiteX1" fmla="*/ 6699211 w 6699211"/>
              <a:gd name="connsiteY1" fmla="*/ 11953 h 6869951"/>
              <a:gd name="connsiteX2" fmla="*/ 6699211 w 6699211"/>
              <a:gd name="connsiteY2" fmla="*/ 6869951 h 6869951"/>
              <a:gd name="connsiteX3" fmla="*/ 0 w 6699211"/>
              <a:gd name="connsiteY3" fmla="*/ 6856303 h 6869951"/>
              <a:gd name="connsiteX4" fmla="*/ 2023235 w 6699211"/>
              <a:gd name="connsiteY4" fmla="*/ 0 h 6869951"/>
              <a:gd name="connsiteX0" fmla="*/ 2702995 w 6699211"/>
              <a:gd name="connsiteY0" fmla="*/ 42638 h 6857998"/>
              <a:gd name="connsiteX1" fmla="*/ 6699211 w 6699211"/>
              <a:gd name="connsiteY1" fmla="*/ 0 h 6857998"/>
              <a:gd name="connsiteX2" fmla="*/ 6699211 w 6699211"/>
              <a:gd name="connsiteY2" fmla="*/ 6857998 h 6857998"/>
              <a:gd name="connsiteX3" fmla="*/ 0 w 6699211"/>
              <a:gd name="connsiteY3" fmla="*/ 6844350 h 6857998"/>
              <a:gd name="connsiteX4" fmla="*/ 2702995 w 6699211"/>
              <a:gd name="connsiteY4" fmla="*/ 42638 h 6857998"/>
              <a:gd name="connsiteX0" fmla="*/ 2323794 w 6699211"/>
              <a:gd name="connsiteY0" fmla="*/ 54619 h 6857998"/>
              <a:gd name="connsiteX1" fmla="*/ 6699211 w 6699211"/>
              <a:gd name="connsiteY1" fmla="*/ 0 h 6857998"/>
              <a:gd name="connsiteX2" fmla="*/ 6699211 w 6699211"/>
              <a:gd name="connsiteY2" fmla="*/ 6857998 h 6857998"/>
              <a:gd name="connsiteX3" fmla="*/ 0 w 6699211"/>
              <a:gd name="connsiteY3" fmla="*/ 6844350 h 6857998"/>
              <a:gd name="connsiteX4" fmla="*/ 2323794 w 6699211"/>
              <a:gd name="connsiteY4" fmla="*/ 54619 h 6857998"/>
              <a:gd name="connsiteX0" fmla="*/ 2323794 w 6699211"/>
              <a:gd name="connsiteY0" fmla="*/ 18674 h 6822053"/>
              <a:gd name="connsiteX1" fmla="*/ 6699211 w 6699211"/>
              <a:gd name="connsiteY1" fmla="*/ 0 h 6822053"/>
              <a:gd name="connsiteX2" fmla="*/ 6699211 w 6699211"/>
              <a:gd name="connsiteY2" fmla="*/ 6822053 h 6822053"/>
              <a:gd name="connsiteX3" fmla="*/ 0 w 6699211"/>
              <a:gd name="connsiteY3" fmla="*/ 6808405 h 6822053"/>
              <a:gd name="connsiteX4" fmla="*/ 2323794 w 6699211"/>
              <a:gd name="connsiteY4" fmla="*/ 18674 h 6822053"/>
              <a:gd name="connsiteX0" fmla="*/ 2078525 w 6699211"/>
              <a:gd name="connsiteY0" fmla="*/ 18674 h 6822053"/>
              <a:gd name="connsiteX1" fmla="*/ 6699211 w 6699211"/>
              <a:gd name="connsiteY1" fmla="*/ 0 h 6822053"/>
              <a:gd name="connsiteX2" fmla="*/ 6699211 w 6699211"/>
              <a:gd name="connsiteY2" fmla="*/ 6822053 h 6822053"/>
              <a:gd name="connsiteX3" fmla="*/ 0 w 6699211"/>
              <a:gd name="connsiteY3" fmla="*/ 6808405 h 6822053"/>
              <a:gd name="connsiteX4" fmla="*/ 2078525 w 6699211"/>
              <a:gd name="connsiteY4" fmla="*/ 18674 h 6822053"/>
              <a:gd name="connsiteX0" fmla="*/ 1925231 w 6699211"/>
              <a:gd name="connsiteY0" fmla="*/ 18674 h 6822053"/>
              <a:gd name="connsiteX1" fmla="*/ 6699211 w 6699211"/>
              <a:gd name="connsiteY1" fmla="*/ 0 h 6822053"/>
              <a:gd name="connsiteX2" fmla="*/ 6699211 w 6699211"/>
              <a:gd name="connsiteY2" fmla="*/ 6822053 h 6822053"/>
              <a:gd name="connsiteX3" fmla="*/ 0 w 6699211"/>
              <a:gd name="connsiteY3" fmla="*/ 6808405 h 6822053"/>
              <a:gd name="connsiteX4" fmla="*/ 1925231 w 6699211"/>
              <a:gd name="connsiteY4" fmla="*/ 18674 h 6822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9211" h="6822053">
                <a:moveTo>
                  <a:pt x="1925231" y="18674"/>
                </a:moveTo>
                <a:lnTo>
                  <a:pt x="6699211" y="0"/>
                </a:lnTo>
                <a:lnTo>
                  <a:pt x="6699211" y="6822053"/>
                </a:lnTo>
                <a:lnTo>
                  <a:pt x="0" y="6808405"/>
                </a:lnTo>
                <a:lnTo>
                  <a:pt x="1925231" y="18674"/>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1E7CCD62-DC73-AEC9-9D5A-BCB52E0CD1EE}"/>
              </a:ext>
            </a:extLst>
          </p:cNvPr>
          <p:cNvSpPr>
            <a:spLocks noGrp="1"/>
          </p:cNvSpPr>
          <p:nvPr>
            <p:ph type="title"/>
          </p:nvPr>
        </p:nvSpPr>
        <p:spPr>
          <a:xfrm>
            <a:off x="1142999" y="955695"/>
            <a:ext cx="4227897" cy="3191976"/>
          </a:xfrm>
        </p:spPr>
        <p:txBody>
          <a:bodyPr vert="horz" lIns="91440" tIns="45720" rIns="91440" bIns="45720" rtlCol="0" anchor="t">
            <a:normAutofit/>
          </a:bodyPr>
          <a:lstStyle/>
          <a:p>
            <a:r>
              <a:rPr lang="en-US" sz="4000" b="1" i="0" dirty="0" err="1">
                <a:latin typeface="Calibri" panose="020F0502020204030204" pitchFamily="34" charset="0"/>
                <a:ea typeface="Calibri" panose="020F0502020204030204" pitchFamily="34" charset="0"/>
                <a:cs typeface="Calibri" panose="020F0502020204030204" pitchFamily="34" charset="0"/>
              </a:rPr>
              <a:t>Dotazník</a:t>
            </a:r>
            <a:r>
              <a:rPr lang="en-US" sz="4000" b="1" i="0" dirty="0">
                <a:latin typeface="Calibri" panose="020F0502020204030204" pitchFamily="34" charset="0"/>
                <a:ea typeface="Calibri" panose="020F0502020204030204" pitchFamily="34" charset="0"/>
                <a:cs typeface="Calibri" panose="020F0502020204030204" pitchFamily="34" charset="0"/>
              </a:rPr>
              <a:t> </a:t>
            </a:r>
            <a:br>
              <a:rPr lang="cs-CZ" sz="4000" b="1" i="0" dirty="0">
                <a:latin typeface="Calibri" panose="020F0502020204030204" pitchFamily="34" charset="0"/>
                <a:ea typeface="Calibri" panose="020F0502020204030204" pitchFamily="34" charset="0"/>
                <a:cs typeface="Calibri" panose="020F0502020204030204" pitchFamily="34" charset="0"/>
              </a:rPr>
            </a:br>
            <a:r>
              <a:rPr lang="en-US" sz="4000" b="1" i="0" dirty="0">
                <a:latin typeface="Calibri" panose="020F0502020204030204" pitchFamily="34" charset="0"/>
                <a:ea typeface="Calibri" panose="020F0502020204030204" pitchFamily="34" charset="0"/>
                <a:cs typeface="Calibri" panose="020F0502020204030204" pitchFamily="34" charset="0"/>
              </a:rPr>
              <a:t>další vzdělávání</a:t>
            </a:r>
          </a:p>
        </p:txBody>
      </p:sp>
      <p:cxnSp>
        <p:nvCxnSpPr>
          <p:cNvPr id="29" name="Straight Connector 28">
            <a:extLst>
              <a:ext uri="{FF2B5EF4-FFF2-40B4-BE49-F238E27FC236}">
                <a16:creationId xmlns:a16="http://schemas.microsoft.com/office/drawing/2014/main" id="{2178E38C-83CD-4BC6-893D-662EF9BFAA6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70269"/>
            <a:ext cx="8526326" cy="158773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6" name="Obrázek 5" descr="Obsah obrázku text, snímek obrazovky, řada/pruh, Barevnost&#10;&#10;Obsah generovaný pomocí AI může být nesprávný.">
            <a:extLst>
              <a:ext uri="{FF2B5EF4-FFF2-40B4-BE49-F238E27FC236}">
                <a16:creationId xmlns:a16="http://schemas.microsoft.com/office/drawing/2014/main" id="{E1BDB606-BD71-30CD-EC12-B58C5F8CE1BE}"/>
              </a:ext>
            </a:extLst>
          </p:cNvPr>
          <p:cNvPicPr>
            <a:picLocks noChangeAspect="1"/>
          </p:cNvPicPr>
          <p:nvPr/>
        </p:nvPicPr>
        <p:blipFill>
          <a:blip r:embed="rId2"/>
          <a:stretch>
            <a:fillRect/>
          </a:stretch>
        </p:blipFill>
        <p:spPr>
          <a:xfrm>
            <a:off x="7881257" y="557859"/>
            <a:ext cx="3777343" cy="1680917"/>
          </a:xfrm>
          <a:prstGeom prst="rect">
            <a:avLst/>
          </a:prstGeom>
        </p:spPr>
      </p:pic>
      <p:pic>
        <p:nvPicPr>
          <p:cNvPr id="3" name="Obrázek 2" descr="Obsah obrázku text, Písmo, Barevnost, snímek obrazovky&#10;&#10;Obsah generovaný pomocí AI může být nesprávný.">
            <a:extLst>
              <a:ext uri="{FF2B5EF4-FFF2-40B4-BE49-F238E27FC236}">
                <a16:creationId xmlns:a16="http://schemas.microsoft.com/office/drawing/2014/main" id="{68E82C84-E487-662E-C825-792080A98162}"/>
              </a:ext>
            </a:extLst>
          </p:cNvPr>
          <p:cNvPicPr>
            <a:picLocks noChangeAspect="1"/>
          </p:cNvPicPr>
          <p:nvPr/>
        </p:nvPicPr>
        <p:blipFill>
          <a:blip r:embed="rId3"/>
          <a:stretch>
            <a:fillRect/>
          </a:stretch>
        </p:blipFill>
        <p:spPr>
          <a:xfrm>
            <a:off x="7881256" y="2593263"/>
            <a:ext cx="3777343" cy="1671473"/>
          </a:xfrm>
          <a:prstGeom prst="rect">
            <a:avLst/>
          </a:prstGeom>
        </p:spPr>
      </p:pic>
      <p:pic>
        <p:nvPicPr>
          <p:cNvPr id="5" name="Obrázek 4" descr="Obsah obrázku text, Písmo, řada/pruh, diagram&#10;&#10;Obsah generovaný pomocí AI může být nesprávný.">
            <a:extLst>
              <a:ext uri="{FF2B5EF4-FFF2-40B4-BE49-F238E27FC236}">
                <a16:creationId xmlns:a16="http://schemas.microsoft.com/office/drawing/2014/main" id="{B047EEB4-4693-03E0-D46F-20256A4F97FF}"/>
              </a:ext>
            </a:extLst>
          </p:cNvPr>
          <p:cNvPicPr>
            <a:picLocks noChangeAspect="1"/>
          </p:cNvPicPr>
          <p:nvPr/>
        </p:nvPicPr>
        <p:blipFill>
          <a:blip r:embed="rId4"/>
          <a:stretch>
            <a:fillRect/>
          </a:stretch>
        </p:blipFill>
        <p:spPr>
          <a:xfrm>
            <a:off x="7881257" y="4680249"/>
            <a:ext cx="3777343" cy="1586483"/>
          </a:xfrm>
          <a:prstGeom prst="rect">
            <a:avLst/>
          </a:prstGeom>
        </p:spPr>
      </p:pic>
    </p:spTree>
    <p:extLst>
      <p:ext uri="{BB962C8B-B14F-4D97-AF65-F5344CB8AC3E}">
        <p14:creationId xmlns:p14="http://schemas.microsoft.com/office/powerpoint/2010/main" val="2763281356"/>
      </p:ext>
    </p:extLst>
  </p:cSld>
  <p:clrMapOvr>
    <a:masterClrMapping/>
  </p:clrMapOvr>
</p:sld>
</file>

<file path=ppt/theme/theme1.xml><?xml version="1.0" encoding="utf-8"?>
<a:theme xmlns:a="http://schemas.openxmlformats.org/drawingml/2006/main" name="AngleLinesVTI">
  <a:themeElements>
    <a:clrScheme name="Custom 34">
      <a:dk1>
        <a:sysClr val="windowText" lastClr="000000"/>
      </a:dk1>
      <a:lt1>
        <a:sysClr val="window" lastClr="FFFFFF"/>
      </a:lt1>
      <a:dk2>
        <a:srgbClr val="001E2E"/>
      </a:dk2>
      <a:lt2>
        <a:srgbClr val="F0ECEC"/>
      </a:lt2>
      <a:accent1>
        <a:srgbClr val="155767"/>
      </a:accent1>
      <a:accent2>
        <a:srgbClr val="BA9CA0"/>
      </a:accent2>
      <a:accent3>
        <a:srgbClr val="A57931"/>
      </a:accent3>
      <a:accent4>
        <a:srgbClr val="0E577C"/>
      </a:accent4>
      <a:accent5>
        <a:srgbClr val="CC846E"/>
      </a:accent5>
      <a:accent6>
        <a:srgbClr val="93767A"/>
      </a:accent6>
      <a:hlink>
        <a:srgbClr val="0563C1"/>
      </a:hlink>
      <a:folHlink>
        <a:srgbClr val="954F72"/>
      </a:folHlink>
    </a:clrScheme>
    <a:fontScheme name="Walbaum Light Univers Light">
      <a:majorFont>
        <a:latin typeface="Walbaum Display Light"/>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gleLinesVTI" id="{BC1FC193-C72F-4761-9899-1105EDF6BAE8}" vid="{64612625-F022-44B7-B9FA-9D26DEDBDC21}"/>
    </a:ext>
  </a:extLst>
</a:theme>
</file>

<file path=docProps/app.xml><?xml version="1.0" encoding="utf-8"?>
<Properties xmlns="http://schemas.openxmlformats.org/officeDocument/2006/extended-properties" xmlns:vt="http://schemas.openxmlformats.org/officeDocument/2006/docPropsVTypes">
  <Template>TM10001115[[fn=Balík]]</Template>
  <TotalTime>3092</TotalTime>
  <Words>1419</Words>
  <Application>Microsoft Office PowerPoint</Application>
  <PresentationFormat>Širokoúhlá obrazovka</PresentationFormat>
  <Paragraphs>109</Paragraphs>
  <Slides>16</Slides>
  <Notes>0</Notes>
  <HiddenSlides>0</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16</vt:i4>
      </vt:variant>
    </vt:vector>
  </HeadingPairs>
  <TitlesOfParts>
    <vt:vector size="25" baseType="lpstr">
      <vt:lpstr>Aptos</vt:lpstr>
      <vt:lpstr>Arial</vt:lpstr>
      <vt:lpstr>Arial Black</vt:lpstr>
      <vt:lpstr>Calibri</vt:lpstr>
      <vt:lpstr>Consolas</vt:lpstr>
      <vt:lpstr>Symbol</vt:lpstr>
      <vt:lpstr>Univers Condensed Light</vt:lpstr>
      <vt:lpstr>Walbaum Display Light</vt:lpstr>
      <vt:lpstr>AngleLinesVTI</vt:lpstr>
      <vt:lpstr>    Pracovní skupina HR Award 4.2.2026    </vt:lpstr>
      <vt:lpstr>OBSAH</vt:lpstr>
      <vt:lpstr>Akademie budoucnosti – nový program AV ČR</vt:lpstr>
      <vt:lpstr>Akademie budoucnosti</vt:lpstr>
      <vt:lpstr>Akademie budoucnosti</vt:lpstr>
      <vt:lpstr>Na rok 2026 jsou plánované dvě výzvy na podporu aktivit z hr award</vt:lpstr>
      <vt:lpstr>Na rok 2026 jsou plánované dvě výzvy na podporu aktivit z hr award</vt:lpstr>
      <vt:lpstr>Dotazník další vzdělávání</vt:lpstr>
      <vt:lpstr>Dotazník  další vzdělávání</vt:lpstr>
      <vt:lpstr>Dotazník Open Science III</vt:lpstr>
      <vt:lpstr>            </vt:lpstr>
      <vt:lpstr>OP JAK Návraty</vt:lpstr>
      <vt:lpstr>OP JAK Návraty</vt:lpstr>
      <vt:lpstr>hr Award: Propagační aktivity</vt:lpstr>
      <vt:lpstr>Společnost přátelská k rodině</vt:lpstr>
      <vt:lpstr> děkuji za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PROJEKTY</dc:title>
  <dc:creator>Šárka Dvořáková</dc:creator>
  <cp:lastModifiedBy>Stanislav Kozubek</cp:lastModifiedBy>
  <cp:revision>1016</cp:revision>
  <cp:lastPrinted>2023-05-19T08:28:36Z</cp:lastPrinted>
  <dcterms:created xsi:type="dcterms:W3CDTF">2023-05-09T07:52:27Z</dcterms:created>
  <dcterms:modified xsi:type="dcterms:W3CDTF">2026-04-30T08:07:06Z</dcterms:modified>
</cp:coreProperties>
</file>